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embeddedFontLst>
    <p:embeddedFont>
      <p:font typeface="Noto Sans TC" panose="02010600030101010101" charset="-128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000000"/>
          </p15:clr>
        </p15:guide>
        <p15:guide id="2" pos="2887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93B"/>
    <a:srgbClr val="38BDF8"/>
    <a:srgbClr val="FF9F69"/>
    <a:srgbClr val="CBD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592FA3-626A-4FD1-820A-19006ABC55D4}">
  <a:tblStyle styleId="{3D592FA3-626A-4FD1-820A-19006ABC55D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552" y="80"/>
      </p:cViewPr>
      <p:guideLst>
        <p:guide orient="horz" pos="2092"/>
        <p:guide pos="28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7ADB-B914-4041-9DCC-B9DEFC52E01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7BA51-3E0B-4F0F-BE28-A7E979F9D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4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95275" y="1788220"/>
            <a:ext cx="1160145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LLMind</a:t>
            </a:r>
            <a:r>
              <a:rPr lang="en-US" sz="44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lang="en-US" sz="44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基于</a:t>
            </a:r>
            <a:r>
              <a:rPr lang="en-US" sz="44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LLM </a:t>
            </a:r>
            <a:r>
              <a:rPr lang="en-US" sz="44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的面向任务</a:t>
            </a:r>
            <a:r>
              <a:rPr lang="en-US" sz="44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AI </a:t>
            </a:r>
            <a:r>
              <a:rPr lang="en-US" sz="44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代理框架</a:t>
            </a:r>
            <a:endParaRPr sz="1200" dirty="0"/>
          </a:p>
        </p:txBody>
      </p:sp>
      <p:sp>
        <p:nvSpPr>
          <p:cNvPr id="85" name="Google Shape;85;p13"/>
          <p:cNvSpPr txBox="1"/>
          <p:nvPr/>
        </p:nvSpPr>
        <p:spPr>
          <a:xfrm>
            <a:off x="571500" y="3296437"/>
            <a:ext cx="110490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用于复杂物联网</a:t>
            </a:r>
            <a:r>
              <a:rPr lang="en-US" sz="18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(IoT) </a:t>
            </a:r>
            <a:r>
              <a:rPr lang="en-US" sz="18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设备的智能控制与协作</a:t>
            </a:r>
            <a:endParaRPr dirty="0"/>
          </a:p>
        </p:txBody>
      </p:sp>
      <p:sp>
        <p:nvSpPr>
          <p:cNvPr id="86" name="Google Shape;86;p13"/>
          <p:cNvSpPr txBox="1"/>
          <p:nvPr/>
        </p:nvSpPr>
        <p:spPr>
          <a:xfrm>
            <a:off x="8220891" y="4774627"/>
            <a:ext cx="343879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分享人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lang="zh-CN" alt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章宁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日期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 2025年11月5日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/>
        </p:nvSpPr>
        <p:spPr>
          <a:xfrm>
            <a:off x="1123950" y="2039421"/>
            <a:ext cx="5439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挑战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如何向用户解释“为什么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AI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不能亲自倒水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？”</a:t>
            </a:r>
            <a:endParaRPr dirty="0"/>
          </a:p>
        </p:txBody>
      </p:sp>
      <p:sp>
        <p:nvSpPr>
          <p:cNvPr id="209" name="Google Shape;209;p22"/>
          <p:cNvSpPr txBox="1"/>
          <p:nvPr/>
        </p:nvSpPr>
        <p:spPr>
          <a:xfrm>
            <a:off x="1309351" y="2393989"/>
            <a:ext cx="73425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解决方案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利用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LLM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的上下文学习能力，设计“角色扮演”提示词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(Prompts)。</a:t>
            </a:r>
            <a:endParaRPr dirty="0"/>
          </a:p>
        </p:txBody>
      </p:sp>
      <p:sp>
        <p:nvSpPr>
          <p:cNvPr id="210" name="Google Shape;210;p22"/>
          <p:cNvSpPr txBox="1"/>
          <p:nvPr/>
        </p:nvSpPr>
        <p:spPr>
          <a:xfrm>
            <a:off x="1874145" y="3180280"/>
            <a:ext cx="91821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“</a:t>
            </a:r>
            <a:r>
              <a:rPr lang="en-US" sz="2400" b="0" i="1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你正在远程工作，无法亲自执行任务。但幸运的是，你在雇主家有许多助手（即</a:t>
            </a:r>
            <a:r>
              <a:rPr lang="en-US" sz="2400" b="0" i="1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AI </a:t>
            </a:r>
            <a:r>
              <a:rPr lang="en-US" sz="2400" b="0" i="1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模块和</a:t>
            </a:r>
            <a:r>
              <a:rPr lang="en-US" sz="2400" b="0" i="1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IoT </a:t>
            </a:r>
            <a:r>
              <a:rPr lang="en-US" sz="2400" b="0" i="1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设备</a:t>
            </a:r>
            <a:r>
              <a:rPr lang="en-US" sz="2400" b="0" i="1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）...” </a:t>
            </a:r>
            <a:endParaRPr i="1" dirty="0"/>
          </a:p>
        </p:txBody>
      </p:sp>
      <p:sp>
        <p:nvSpPr>
          <p:cNvPr id="211" name="Google Shape;211;p22"/>
          <p:cNvSpPr txBox="1"/>
          <p:nvPr/>
        </p:nvSpPr>
        <p:spPr>
          <a:xfrm>
            <a:off x="7078741" y="4494684"/>
            <a:ext cx="21286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—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关键设定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(Prompt 2)</a:t>
            </a:r>
            <a:endParaRPr dirty="0"/>
          </a:p>
        </p:txBody>
      </p:sp>
      <p:sp>
        <p:nvSpPr>
          <p:cNvPr id="212" name="Google Shape;212;p22"/>
          <p:cNvSpPr txBox="1"/>
          <p:nvPr/>
        </p:nvSpPr>
        <p:spPr>
          <a:xfrm>
            <a:off x="1028700" y="4076700"/>
            <a:ext cx="338137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1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"</a:t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10825162" y="4610100"/>
            <a:ext cx="338137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1" u="none" strike="noStrike" cap="none">
                <a:solidFill>
                  <a:srgbClr val="475569"/>
                </a:solidFill>
                <a:latin typeface="Noto Sans TC"/>
                <a:ea typeface="Noto Sans TC"/>
                <a:cs typeface="Noto Sans TC"/>
                <a:sym typeface="Noto Sans TC"/>
              </a:rPr>
              <a:t>"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核心组件</a:t>
            </a:r>
            <a:r>
              <a:rPr lang="en-US" sz="3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(2): </a:t>
            </a:r>
            <a:r>
              <a:rPr lang="en-US" sz="3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巧妙的</a:t>
            </a:r>
            <a:r>
              <a:rPr lang="en-US" sz="3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UX </a:t>
            </a:r>
            <a:r>
              <a:rPr lang="en-US" sz="3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设计</a:t>
            </a:r>
            <a:r>
              <a:rPr lang="en-US" sz="3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- “</a:t>
            </a:r>
            <a:r>
              <a:rPr lang="en-US" sz="3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远程管家</a:t>
            </a:r>
            <a:r>
              <a:rPr lang="en-US" sz="3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”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62;p26" descr="image.png">
            <a:extLst>
              <a:ext uri="{FF2B5EF4-FFF2-40B4-BE49-F238E27FC236}">
                <a16:creationId xmlns:a16="http://schemas.microsoft.com/office/drawing/2014/main" id="{AA9A111C-8957-F1A8-AFCB-AB52A3AFE0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823" y="3552719"/>
            <a:ext cx="3112774" cy="159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2;p26" descr="image.png">
            <a:extLst>
              <a:ext uri="{FF2B5EF4-FFF2-40B4-BE49-F238E27FC236}">
                <a16:creationId xmlns:a16="http://schemas.microsoft.com/office/drawing/2014/main" id="{877A5877-4788-DC89-6459-065029243B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8519" y="3552719"/>
            <a:ext cx="3112774" cy="159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62;p26" descr="image.png">
            <a:extLst>
              <a:ext uri="{FF2B5EF4-FFF2-40B4-BE49-F238E27FC236}">
                <a16:creationId xmlns:a16="http://schemas.microsoft.com/office/drawing/2014/main" id="{BD2B0154-64BA-1ED0-45A1-B0C95E88E3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215" y="3552719"/>
            <a:ext cx="3112774" cy="159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1003214" y="2251174"/>
            <a:ext cx="673870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rgbClr val="38BDF8"/>
                </a:solidFill>
                <a:latin typeface="Noto Sans TC"/>
                <a:ea typeface="Noto Sans TC"/>
                <a:sym typeface="Noto Sans TC"/>
              </a:rPr>
              <a:t>协调器</a:t>
            </a:r>
            <a:r>
              <a:rPr lang="en-US" sz="2100" b="1" dirty="0">
                <a:solidFill>
                  <a:srgbClr val="38BDF8"/>
                </a:solidFill>
                <a:latin typeface="Noto Sans TC"/>
                <a:ea typeface="Noto Sans TC"/>
                <a:sym typeface="Noto Sans TC"/>
              </a:rPr>
              <a:t> </a:t>
            </a:r>
            <a:r>
              <a:rPr lang="en-US" sz="18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是连接所有组件的“中央枢纽</a:t>
            </a:r>
            <a:r>
              <a:rPr lang="en-US" sz="18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”。</a:t>
            </a:r>
            <a:r>
              <a:rPr lang="zh-CN" altLang="en-US" sz="1800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由三个关键步骤组成：</a:t>
            </a:r>
            <a:endParaRPr sz="1800" dirty="0"/>
          </a:p>
        </p:txBody>
      </p:sp>
      <p:sp>
        <p:nvSpPr>
          <p:cNvPr id="221" name="Google Shape;221;p23"/>
          <p:cNvSpPr txBox="1"/>
          <p:nvPr/>
        </p:nvSpPr>
        <p:spPr>
          <a:xfrm>
            <a:off x="8851996" y="3908995"/>
            <a:ext cx="187207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上下文存储库</a:t>
            </a:r>
            <a:endParaRPr dirty="0"/>
          </a:p>
        </p:txBody>
      </p:sp>
      <p:sp>
        <p:nvSpPr>
          <p:cNvPr id="222" name="Google Shape;222;p23"/>
          <p:cNvSpPr txBox="1"/>
          <p:nvPr/>
        </p:nvSpPr>
        <p:spPr>
          <a:xfrm>
            <a:off x="8851995" y="4275510"/>
            <a:ext cx="1728379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(Context Repository)</a:t>
            </a:r>
            <a:endParaRPr dirty="0"/>
          </a:p>
        </p:txBody>
      </p:sp>
      <p:sp>
        <p:nvSpPr>
          <p:cNvPr id="223" name="Google Shape;223;p23"/>
          <p:cNvSpPr txBox="1"/>
          <p:nvPr/>
        </p:nvSpPr>
        <p:spPr>
          <a:xfrm>
            <a:off x="1756236" y="3949303"/>
            <a:ext cx="1623876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经验档案</a:t>
            </a:r>
            <a:endParaRPr dirty="0"/>
          </a:p>
        </p:txBody>
      </p:sp>
      <p:sp>
        <p:nvSpPr>
          <p:cNvPr id="224" name="Google Shape;224;p23"/>
          <p:cNvSpPr txBox="1"/>
          <p:nvPr/>
        </p:nvSpPr>
        <p:spPr>
          <a:xfrm>
            <a:off x="1756235" y="4355579"/>
            <a:ext cx="263842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(Experience Archive)</a:t>
            </a:r>
            <a:endParaRPr dirty="0"/>
          </a:p>
        </p:txBody>
      </p:sp>
      <p:sp>
        <p:nvSpPr>
          <p:cNvPr id="225" name="Google Shape;225;p23"/>
          <p:cNvSpPr txBox="1"/>
          <p:nvPr/>
        </p:nvSpPr>
        <p:spPr>
          <a:xfrm>
            <a:off x="5251539" y="3949303"/>
            <a:ext cx="263842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脚本执行器</a:t>
            </a:r>
            <a:endParaRPr dirty="0"/>
          </a:p>
        </p:txBody>
      </p:sp>
      <p:sp>
        <p:nvSpPr>
          <p:cNvPr id="226" name="Google Shape;226;p23"/>
          <p:cNvSpPr txBox="1"/>
          <p:nvPr/>
        </p:nvSpPr>
        <p:spPr>
          <a:xfrm>
            <a:off x="5251539" y="4275510"/>
            <a:ext cx="2046244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(Script Executor)</a:t>
            </a:r>
            <a:endParaRPr dirty="0"/>
          </a:p>
        </p:txBody>
      </p:sp>
      <p:pic>
        <p:nvPicPr>
          <p:cNvPr id="227" name="Google Shape;227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2493" y="3891468"/>
            <a:ext cx="29646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7146" y="3891468"/>
            <a:ext cx="29646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0055" y="3891468"/>
            <a:ext cx="343716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4;p22">
            <a:extLst>
              <a:ext uri="{FF2B5EF4-FFF2-40B4-BE49-F238E27FC236}">
                <a16:creationId xmlns:a16="http://schemas.microsoft.com/office/drawing/2014/main" id="{B95D7757-D5E8-0148-4E5B-35D1B40912A1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核心组件 </a:t>
            </a:r>
            <a:r>
              <a:rPr lang="en-US" altLang="zh-CN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(3): </a:t>
            </a:r>
            <a:r>
              <a:rPr lang="zh-CN" altLang="en-US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协调器 </a:t>
            </a:r>
            <a:r>
              <a:rPr lang="en-US" altLang="zh-CN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(Coordinator) - </a:t>
            </a:r>
            <a:r>
              <a:rPr lang="zh-CN" altLang="en-US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真正的中枢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2190750" y="2256532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定义: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LLM 的“工作台”和“短期记忆”。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2190750" y="2751832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作用: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在 LLM 规划前，动态汇集所有必要信息。</a:t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2190750" y="3247132"/>
            <a:ext cx="8191500" cy="2068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包含内容:</a:t>
            </a:r>
            <a:endParaRPr/>
          </a:p>
        </p:txBody>
      </p:sp>
      <p:pic>
        <p:nvPicPr>
          <p:cNvPr id="238" name="Google Shape;238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304157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2799457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" y="3294757"/>
            <a:ext cx="17784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2381250" y="3647182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环境信息</a:t>
            </a:r>
            <a:r>
              <a:rPr lang="en-US" sz="135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有哪些设备？它们在哪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？ (如 light 在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living_room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 dirty="0"/>
          </a:p>
        </p:txBody>
      </p:sp>
      <p:sp>
        <p:nvSpPr>
          <p:cNvPr id="242" name="Google Shape;242;p24"/>
          <p:cNvSpPr txBox="1"/>
          <p:nvPr/>
        </p:nvSpPr>
        <p:spPr>
          <a:xfrm>
            <a:off x="2381250" y="4111972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API </a:t>
            </a:r>
            <a:r>
              <a:rPr lang="en-US" sz="135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描述</a:t>
            </a:r>
            <a:r>
              <a:rPr lang="en-US" sz="135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这些设备有哪些“工具”可用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？ (如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turn_on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(brightness))</a:t>
            </a:r>
            <a:endParaRPr dirty="0"/>
          </a:p>
        </p:txBody>
      </p:sp>
      <p:sp>
        <p:nvSpPr>
          <p:cNvPr id="243" name="Google Shape;243;p24"/>
          <p:cNvSpPr txBox="1"/>
          <p:nvPr/>
        </p:nvSpPr>
        <p:spPr>
          <a:xfrm>
            <a:off x="2381250" y="4576762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聊天记录</a:t>
            </a:r>
            <a:r>
              <a:rPr lang="en-US" sz="135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我们刚才聊了什么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？</a:t>
            </a:r>
            <a:endParaRPr dirty="0"/>
          </a:p>
        </p:txBody>
      </p:sp>
      <p:sp>
        <p:nvSpPr>
          <p:cNvPr id="244" name="Google Shape;244;p24"/>
          <p:cNvSpPr txBox="1"/>
          <p:nvPr/>
        </p:nvSpPr>
        <p:spPr>
          <a:xfrm>
            <a:off x="2381250" y="5041552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执行结果</a:t>
            </a:r>
            <a:r>
              <a:rPr lang="en-US" sz="135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/</a:t>
            </a:r>
            <a:r>
              <a:rPr lang="en-US" sz="135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错误报告</a:t>
            </a:r>
            <a:r>
              <a:rPr lang="en-US" sz="135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上一步执行失败了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... (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用于自我纠错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 dirty="0"/>
          </a:p>
        </p:txBody>
      </p:sp>
      <p:sp>
        <p:nvSpPr>
          <p:cNvPr id="245" name="Google Shape;245;p24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协调器详解 (1): 上下文存储库 (短期记忆)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2190750" y="2523604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定义: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负责真正运行 LLM 生成的 Python 脚本的“安全沙盒 (Sandbox)”。</a:t>
            </a:r>
            <a:endParaRPr/>
          </a:p>
        </p:txBody>
      </p:sp>
      <p:sp>
        <p:nvSpPr>
          <p:cNvPr id="251" name="Google Shape;251;p25"/>
          <p:cNvSpPr txBox="1"/>
          <p:nvPr/>
        </p:nvSpPr>
        <p:spPr>
          <a:xfrm>
            <a:off x="2190750" y="3614979"/>
            <a:ext cx="8191500" cy="160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职责:</a:t>
            </a:r>
            <a:endParaRPr/>
          </a:p>
        </p:txBody>
      </p:sp>
      <p:pic>
        <p:nvPicPr>
          <p:cNvPr id="252" name="Google Shape;252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571229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662604"/>
            <a:ext cx="17784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/>
        </p:nvSpPr>
        <p:spPr>
          <a:xfrm>
            <a:off x="2381250" y="4015029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提供运行时环境：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并封装好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API (如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turn_on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())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供脚本调用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255" name="Google Shape;255;p25"/>
          <p:cNvSpPr txBox="1"/>
          <p:nvPr/>
        </p:nvSpPr>
        <p:spPr>
          <a:xfrm>
            <a:off x="2381250" y="4479819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监控与反馈：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监控硬件状态，并生成“执行报告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”。</a:t>
            </a:r>
            <a:endParaRPr dirty="0"/>
          </a:p>
        </p:txBody>
      </p:sp>
      <p:sp>
        <p:nvSpPr>
          <p:cNvPr id="256" name="Google Shape;256;p25"/>
          <p:cNvSpPr txBox="1"/>
          <p:nvPr/>
        </p:nvSpPr>
        <p:spPr>
          <a:xfrm>
            <a:off x="2381250" y="4944610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更新状态：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向“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上下文存储库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”（报告错误）和“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经验档案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”（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报告成功）反馈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257" name="Google Shape;257;p25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协调器详解 (2): 脚本执行器 (安全沙盒)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166937"/>
            <a:ext cx="528637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166937"/>
            <a:ext cx="528637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 txBox="1"/>
          <p:nvPr/>
        </p:nvSpPr>
        <p:spPr>
          <a:xfrm>
            <a:off x="962025" y="255746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AI 模块 (专才)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962025" y="310991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弥补 LLM“通才”的短板。</a:t>
            </a:r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962025" y="360521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例如：YOLOv8 (物体检测), Face Recognition (人脸识别)。</a:t>
            </a:r>
            <a:endParaRPr/>
          </a:p>
        </p:txBody>
      </p:sp>
      <p:sp>
        <p:nvSpPr>
          <p:cNvPr id="267" name="Google Shape;267;p26"/>
          <p:cNvSpPr txBox="1"/>
          <p:nvPr/>
        </p:nvSpPr>
        <p:spPr>
          <a:xfrm>
            <a:off x="962025" y="440531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部署在边缘服务器 (Edge Server) 上，处理本地数据（如视频流）。</a:t>
            </a:r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6724650" y="255746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IoT 设备 (肢体)</a:t>
            </a:r>
            <a:endParaRPr/>
          </a:p>
        </p:txBody>
      </p:sp>
      <p:sp>
        <p:nvSpPr>
          <p:cNvPr id="269" name="Google Shape;269;p26"/>
          <p:cNvSpPr txBox="1"/>
          <p:nvPr/>
        </p:nvSpPr>
        <p:spPr>
          <a:xfrm>
            <a:off x="6724650" y="310991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关键前提: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制造商必须提供文档齐全、安全的 API。</a:t>
            </a:r>
            <a:endParaRPr/>
          </a:p>
        </p:txBody>
      </p:sp>
      <p:sp>
        <p:nvSpPr>
          <p:cNvPr id="270" name="Google Shape;270;p26"/>
          <p:cNvSpPr txBox="1"/>
          <p:nvPr/>
        </p:nvSpPr>
        <p:spPr>
          <a:xfrm>
            <a:off x="6724650" y="360521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LLMind 通过这些 API 实现“封装”和“解耦”。</a:t>
            </a:r>
            <a:endParaRPr/>
          </a:p>
        </p:txBody>
      </p:sp>
      <p:sp>
        <p:nvSpPr>
          <p:cNvPr id="271" name="Google Shape;271;p26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协调器详解 (3): AI 模块 (专才) 与 IoT 设备 (肢体)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1323975"/>
            <a:ext cx="5286375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 txBox="1"/>
          <p:nvPr/>
        </p:nvSpPr>
        <p:spPr>
          <a:xfrm>
            <a:off x="571500" y="1323975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路径一：高效路径 (缓存命中)</a:t>
            </a:r>
            <a:endParaRPr/>
          </a:p>
        </p:txBody>
      </p:sp>
      <p:sp>
        <p:nvSpPr>
          <p:cNvPr id="278" name="Google Shape;278;p27"/>
          <p:cNvSpPr txBox="1"/>
          <p:nvPr/>
        </p:nvSpPr>
        <p:spPr>
          <a:xfrm>
            <a:off x="571500" y="3829050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路径二：规划路径 (缓存未命中)</a:t>
            </a:r>
            <a:endParaRPr/>
          </a:p>
        </p:txBody>
      </p:sp>
      <p:sp>
        <p:nvSpPr>
          <p:cNvPr id="279" name="Google Shape;279;p27"/>
          <p:cNvSpPr txBox="1"/>
          <p:nvPr/>
        </p:nvSpPr>
        <p:spPr>
          <a:xfrm>
            <a:off x="695325" y="1933575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1.</a:t>
            </a:r>
            <a:endParaRPr dirty="0"/>
          </a:p>
        </p:txBody>
      </p:sp>
      <p:sp>
        <p:nvSpPr>
          <p:cNvPr id="280" name="Google Shape;280;p27"/>
          <p:cNvSpPr txBox="1"/>
          <p:nvPr/>
        </p:nvSpPr>
        <p:spPr>
          <a:xfrm>
            <a:off x="857250" y="1838325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用户指令 -&gt; 协调器</a:t>
            </a:r>
            <a:endParaRPr/>
          </a:p>
        </p:txBody>
      </p:sp>
      <p:sp>
        <p:nvSpPr>
          <p:cNvPr id="281" name="Google Shape;281;p27"/>
          <p:cNvSpPr txBox="1"/>
          <p:nvPr/>
        </p:nvSpPr>
        <p:spPr>
          <a:xfrm>
            <a:off x="695325" y="2381250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2.</a:t>
            </a:r>
            <a:endParaRPr dirty="0"/>
          </a:p>
        </p:txBody>
      </p:sp>
      <p:sp>
        <p:nvSpPr>
          <p:cNvPr id="282" name="Google Shape;282;p27"/>
          <p:cNvSpPr txBox="1"/>
          <p:nvPr/>
        </p:nvSpPr>
        <p:spPr>
          <a:xfrm>
            <a:off x="857250" y="228600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协调器进行“语义搜索” (在“经验档案”中)</a:t>
            </a:r>
            <a:endParaRPr/>
          </a:p>
        </p:txBody>
      </p:sp>
      <p:sp>
        <p:nvSpPr>
          <p:cNvPr id="283" name="Google Shape;283;p27"/>
          <p:cNvSpPr txBox="1"/>
          <p:nvPr/>
        </p:nvSpPr>
        <p:spPr>
          <a:xfrm>
            <a:off x="695325" y="2828925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3.</a:t>
            </a:r>
            <a:endParaRPr/>
          </a:p>
        </p:txBody>
      </p:sp>
      <p:sp>
        <p:nvSpPr>
          <p:cNvPr id="284" name="Google Shape;284;p27"/>
          <p:cNvSpPr txBox="1"/>
          <p:nvPr/>
        </p:nvSpPr>
        <p:spPr>
          <a:xfrm>
            <a:off x="857250" y="2733675"/>
            <a:ext cx="5000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4ADE80"/>
                </a:solidFill>
                <a:latin typeface="Noto Sans TC"/>
                <a:ea typeface="Noto Sans TC"/>
                <a:sym typeface="Noto Sans TC"/>
              </a:rPr>
              <a:t>命中</a:t>
            </a:r>
            <a:r>
              <a:rPr lang="en-US" sz="1500" b="1" dirty="0">
                <a:solidFill>
                  <a:srgbClr val="4ADE80"/>
                </a:solidFill>
                <a:latin typeface="Noto Sans TC"/>
                <a:ea typeface="Noto Sans TC"/>
                <a:sym typeface="Noto Sans TC"/>
              </a:rPr>
              <a:t> (Hit)! 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-&gt;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脚本执行器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直接运行旧脚本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 dirty="0"/>
          </a:p>
        </p:txBody>
      </p:sp>
      <p:sp>
        <p:nvSpPr>
          <p:cNvPr id="285" name="Google Shape;285;p27"/>
          <p:cNvSpPr txBox="1"/>
          <p:nvPr/>
        </p:nvSpPr>
        <p:spPr>
          <a:xfrm>
            <a:off x="695325" y="3276600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4.</a:t>
            </a:r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857250" y="318135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响应用户 (极快)</a:t>
            </a:r>
            <a:endParaRPr/>
          </a:p>
        </p:txBody>
      </p:sp>
      <p:sp>
        <p:nvSpPr>
          <p:cNvPr id="287" name="Google Shape;287;p27"/>
          <p:cNvSpPr txBox="1"/>
          <p:nvPr/>
        </p:nvSpPr>
        <p:spPr>
          <a:xfrm>
            <a:off x="695325" y="4421777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1.</a:t>
            </a:r>
            <a:endParaRPr/>
          </a:p>
        </p:txBody>
      </p:sp>
      <p:sp>
        <p:nvSpPr>
          <p:cNvPr id="288" name="Google Shape;288;p27"/>
          <p:cNvSpPr txBox="1"/>
          <p:nvPr/>
        </p:nvSpPr>
        <p:spPr>
          <a:xfrm>
            <a:off x="857250" y="434340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用户指令 -&gt; 协调器 -&gt; “经验档案” (</a:t>
            </a: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未命中 Miss!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/>
          </a:p>
        </p:txBody>
      </p:sp>
      <p:sp>
        <p:nvSpPr>
          <p:cNvPr id="289" name="Google Shape;289;p27"/>
          <p:cNvSpPr txBox="1"/>
          <p:nvPr/>
        </p:nvSpPr>
        <p:spPr>
          <a:xfrm>
            <a:off x="695325" y="4869452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2.</a:t>
            </a:r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857250" y="4791075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协调器 -&gt; 组装“上下文” -&gt; LLM (大脑)</a:t>
            </a:r>
            <a:endParaRPr/>
          </a:p>
        </p:txBody>
      </p:sp>
      <p:sp>
        <p:nvSpPr>
          <p:cNvPr id="291" name="Google Shape;291;p27"/>
          <p:cNvSpPr txBox="1"/>
          <p:nvPr/>
        </p:nvSpPr>
        <p:spPr>
          <a:xfrm>
            <a:off x="695325" y="5317127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3.</a:t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857250" y="523875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-&gt; 生成“FSM” -&gt; 生成“代码”</a:t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695325" y="5764802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4.</a:t>
            </a: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857250" y="5686425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协调器 -&gt; 脚本执行器 (验证并运行新脚本)</a:t>
            </a:r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695325" y="6212477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5.</a:t>
            </a:r>
            <a:endParaRPr/>
          </a:p>
        </p:txBody>
      </p:sp>
      <p:sp>
        <p:nvSpPr>
          <p:cNvPr id="296" name="Google Shape;296;p27"/>
          <p:cNvSpPr txBox="1"/>
          <p:nvPr/>
        </p:nvSpPr>
        <p:spPr>
          <a:xfrm>
            <a:off x="857250" y="6134100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执行器 -&gt; 反馈结果 -&gt; (存入“经验档案”) -&gt; 响应用户</a:t>
            </a:r>
            <a:endParaRPr/>
          </a:p>
        </p:txBody>
      </p:sp>
      <p:sp>
        <p:nvSpPr>
          <p:cNvPr id="298" name="Google Shape;298;p27"/>
          <p:cNvSpPr txBox="1"/>
          <p:nvPr/>
        </p:nvSpPr>
        <p:spPr>
          <a:xfrm>
            <a:off x="571500" y="4191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完整工作流程：两条路径</a:t>
            </a:r>
            <a:endParaRPr/>
          </a:p>
        </p:txBody>
      </p:sp>
      <p:pic>
        <p:nvPicPr>
          <p:cNvPr id="24" name="图片 23" descr="图示, 日程表&#10;&#10;AI 生成的内容可能不正确。">
            <a:extLst>
              <a:ext uri="{FF2B5EF4-FFF2-40B4-BE49-F238E27FC236}">
                <a16:creationId xmlns:a16="http://schemas.microsoft.com/office/drawing/2014/main" id="{D9659705-BF67-19A1-6CFA-B279F9FD2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44" y="1203131"/>
            <a:ext cx="4714071" cy="47140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566987"/>
            <a:ext cx="528637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566987"/>
            <a:ext cx="528637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962025" y="295751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87171"/>
                </a:solidFill>
                <a:latin typeface="Noto Sans TC"/>
                <a:ea typeface="Noto Sans TC"/>
                <a:cs typeface="Noto Sans TC"/>
                <a:sym typeface="Noto Sans TC"/>
              </a:rPr>
              <a:t>(❌) 错误方案</a:t>
            </a:r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962025" y="350996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语言 (Language) ➔ 复杂代码 (Code)</a:t>
            </a:r>
            <a:endParaRPr/>
          </a:p>
        </p:txBody>
      </p:sp>
      <p:sp>
        <p:nvSpPr>
          <p:cNvPr id="307" name="Google Shape;307;p28"/>
          <p:cNvSpPr txBox="1"/>
          <p:nvPr/>
        </p:nvSpPr>
        <p:spPr>
          <a:xfrm>
            <a:off x="962025" y="400526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问题: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直接让 LLM 从“模糊人话”生成“精确的复杂代码”是不可靠的 (Unreliable)。LLM 会产生“幻觉”或 Bug。</a:t>
            </a:r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6724650" y="295751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4ADE80"/>
                </a:solidFill>
                <a:latin typeface="Noto Sans TC"/>
                <a:ea typeface="Noto Sans TC"/>
                <a:cs typeface="Noto Sans TC"/>
                <a:sym typeface="Noto Sans TC"/>
              </a:rPr>
              <a:t>(✔) </a:t>
            </a:r>
            <a:r>
              <a:rPr lang="en-US" sz="2100" b="1" i="0" u="none" strike="noStrike" cap="none" dirty="0" err="1">
                <a:solidFill>
                  <a:srgbClr val="4ADE80"/>
                </a:solidFill>
                <a:latin typeface="Noto Sans TC"/>
                <a:ea typeface="Noto Sans TC"/>
                <a:cs typeface="Noto Sans TC"/>
                <a:sym typeface="Noto Sans TC"/>
              </a:rPr>
              <a:t>LLMind</a:t>
            </a:r>
            <a:r>
              <a:rPr lang="en-US" sz="2100" b="1" i="0" u="none" strike="noStrike" cap="none" dirty="0">
                <a:solidFill>
                  <a:srgbClr val="4ADE80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2100" b="1" i="0" u="none" strike="noStrike" cap="none" dirty="0" err="1">
                <a:solidFill>
                  <a:srgbClr val="4ADE80"/>
                </a:solidFill>
                <a:latin typeface="Noto Sans TC"/>
                <a:ea typeface="Noto Sans TC"/>
                <a:cs typeface="Noto Sans TC"/>
                <a:sym typeface="Noto Sans TC"/>
              </a:rPr>
              <a:t>方案</a:t>
            </a:r>
            <a:endParaRPr dirty="0"/>
          </a:p>
        </p:txBody>
      </p:sp>
      <p:sp>
        <p:nvSpPr>
          <p:cNvPr id="309" name="Google Shape;309;p28"/>
          <p:cNvSpPr txBox="1"/>
          <p:nvPr/>
        </p:nvSpPr>
        <p:spPr>
          <a:xfrm>
            <a:off x="6724650" y="350996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语言 (Language) ➔ </a:t>
            </a: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FSM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➔ 代码 (Code)</a:t>
            </a:r>
            <a:endParaRPr/>
          </a:p>
        </p:txBody>
      </p:sp>
      <p:sp>
        <p:nvSpPr>
          <p:cNvPr id="310" name="Google Shape;310;p28"/>
          <p:cNvSpPr txBox="1"/>
          <p:nvPr/>
        </p:nvSpPr>
        <p:spPr>
          <a:xfrm>
            <a:off x="6724650" y="400526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优势: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通过引入中间层 (FSM)，将一个大问题分解，实现了可靠、可控的生成过程。</a:t>
            </a:r>
            <a:endParaRPr/>
          </a:p>
        </p:txBody>
      </p:sp>
      <p:sp>
        <p:nvSpPr>
          <p:cNvPr id="311" name="Google Shape;311;p28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核心创新 (1): 解决 LLM 的“不可靠”问题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214562"/>
            <a:ext cx="52863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647700" y="2254323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18" name="Google Shape;318;p29"/>
          <p:cNvSpPr txBox="1"/>
          <p:nvPr/>
        </p:nvSpPr>
        <p:spPr>
          <a:xfrm>
            <a:off x="809625" y="2214562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定义: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一种数学计算模型，一个严谨的“流程图”。</a:t>
            </a:r>
            <a:endParaRPr/>
          </a:p>
        </p:txBody>
      </p:sp>
      <p:sp>
        <p:nvSpPr>
          <p:cNvPr id="319" name="Google Shape;319;p29"/>
          <p:cNvSpPr txBox="1"/>
          <p:nvPr/>
        </p:nvSpPr>
        <p:spPr>
          <a:xfrm>
            <a:off x="647700" y="2701998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20" name="Google Shape;320;p29"/>
          <p:cNvSpPr txBox="1"/>
          <p:nvPr/>
        </p:nvSpPr>
        <p:spPr>
          <a:xfrm>
            <a:off x="809625" y="2662237"/>
            <a:ext cx="5048250" cy="150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组成:</a:t>
            </a:r>
            <a:endParaRPr/>
          </a:p>
        </p:txBody>
      </p:sp>
      <p:sp>
        <p:nvSpPr>
          <p:cNvPr id="321" name="Google Shape;321;p29"/>
          <p:cNvSpPr txBox="1"/>
          <p:nvPr/>
        </p:nvSpPr>
        <p:spPr>
          <a:xfrm>
            <a:off x="647700" y="4344261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 dirty="0"/>
          </a:p>
        </p:txBody>
      </p:sp>
      <p:sp>
        <p:nvSpPr>
          <p:cNvPr id="322" name="Google Shape;322;p29"/>
          <p:cNvSpPr txBox="1"/>
          <p:nvPr/>
        </p:nvSpPr>
        <p:spPr>
          <a:xfrm>
            <a:off x="809625" y="4313783"/>
            <a:ext cx="5048250" cy="109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为什么用 FSM？</a:t>
            </a:r>
            <a:endParaRPr/>
          </a:p>
        </p:txBody>
      </p:sp>
      <p:pic>
        <p:nvPicPr>
          <p:cNvPr id="323" name="Google Shape;323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3650" y="2224087"/>
            <a:ext cx="526732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/>
        </p:nvSpPr>
        <p:spPr>
          <a:xfrm>
            <a:off x="990600" y="3061335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25" name="Google Shape;325;p29"/>
          <p:cNvSpPr txBox="1"/>
          <p:nvPr/>
        </p:nvSpPr>
        <p:spPr>
          <a:xfrm>
            <a:off x="1238250" y="3062287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状态 (States):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任务的每一个步骤 (如：State_Navigate)</a:t>
            </a:r>
            <a:endParaRPr/>
          </a:p>
        </p:txBody>
      </p:sp>
      <p:sp>
        <p:nvSpPr>
          <p:cNvPr id="326" name="Google Shape;326;p29"/>
          <p:cNvSpPr txBox="1"/>
          <p:nvPr/>
        </p:nvSpPr>
        <p:spPr>
          <a:xfrm>
            <a:off x="990600" y="3478500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27" name="Google Shape;327;p29"/>
          <p:cNvSpPr txBox="1"/>
          <p:nvPr/>
        </p:nvSpPr>
        <p:spPr>
          <a:xfrm>
            <a:off x="1238250" y="3479452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转换 (Transitions):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从一个状态到下一个状态的条件</a:t>
            </a:r>
            <a:endParaRPr/>
          </a:p>
        </p:txBody>
      </p:sp>
      <p:sp>
        <p:nvSpPr>
          <p:cNvPr id="328" name="Google Shape;328;p29"/>
          <p:cNvSpPr txBox="1"/>
          <p:nvPr/>
        </p:nvSpPr>
        <p:spPr>
          <a:xfrm>
            <a:off x="990600" y="3895665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29" name="Google Shape;329;p29"/>
          <p:cNvSpPr txBox="1"/>
          <p:nvPr/>
        </p:nvSpPr>
        <p:spPr>
          <a:xfrm>
            <a:off x="1238250" y="3896617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动作 (Actions):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在某个状态或转换时执行的操作。</a:t>
            </a:r>
            <a:endParaRPr/>
          </a:p>
        </p:txBody>
      </p:sp>
      <p:sp>
        <p:nvSpPr>
          <p:cNvPr id="330" name="Google Shape;330;p29"/>
          <p:cNvSpPr txBox="1"/>
          <p:nvPr/>
        </p:nvSpPr>
        <p:spPr>
          <a:xfrm>
            <a:off x="990600" y="4712880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31" name="Google Shape;331;p29"/>
          <p:cNvSpPr txBox="1"/>
          <p:nvPr/>
        </p:nvSpPr>
        <p:spPr>
          <a:xfrm>
            <a:off x="1238250" y="4713833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严谨 (Robust):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逻辑清晰，无二义性，易于验证。</a:t>
            </a:r>
            <a:endParaRPr/>
          </a:p>
        </p:txBody>
      </p:sp>
      <p:sp>
        <p:nvSpPr>
          <p:cNvPr id="332" name="Google Shape;332;p29"/>
          <p:cNvSpPr txBox="1"/>
          <p:nvPr/>
        </p:nvSpPr>
        <p:spPr>
          <a:xfrm>
            <a:off x="990600" y="5130045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33" name="Google Shape;333;p29"/>
          <p:cNvSpPr txBox="1"/>
          <p:nvPr/>
        </p:nvSpPr>
        <p:spPr>
          <a:xfrm>
            <a:off x="1238250" y="5130998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契合 (Fits):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IoT 控制任务本质上就是一系列的状态转换。</a:t>
            </a:r>
            <a:endParaRPr/>
          </a:p>
        </p:txBody>
      </p:sp>
      <p:sp>
        <p:nvSpPr>
          <p:cNvPr id="334" name="Google Shape;334;p29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什么是 FSM (有限状态机)？</a:t>
            </a:r>
            <a:endParaRPr/>
          </a:p>
        </p:txBody>
      </p:sp>
      <p:pic>
        <p:nvPicPr>
          <p:cNvPr id="3" name="图片 2" descr="图片包含 游戏机, 钟表">
            <a:extLst>
              <a:ext uri="{FF2B5EF4-FFF2-40B4-BE49-F238E27FC236}">
                <a16:creationId xmlns:a16="http://schemas.microsoft.com/office/drawing/2014/main" id="{7B5D4FE6-F479-443F-7FE9-ED952C2EA8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120" b="18184"/>
          <a:stretch>
            <a:fillRect/>
          </a:stretch>
        </p:blipFill>
        <p:spPr>
          <a:xfrm>
            <a:off x="6483708" y="2233460"/>
            <a:ext cx="4976203" cy="33053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/>
          <p:nvPr/>
        </p:nvSpPr>
        <p:spPr>
          <a:xfrm>
            <a:off x="571500" y="3862387"/>
            <a:ext cx="11049000" cy="38100"/>
          </a:xfrm>
          <a:prstGeom prst="roundRect">
            <a:avLst>
              <a:gd name="adj" fmla="val 16667"/>
            </a:avLst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0"/>
          <p:cNvSpPr txBox="1"/>
          <p:nvPr/>
        </p:nvSpPr>
        <p:spPr>
          <a:xfrm>
            <a:off x="488632" y="4500562"/>
            <a:ext cx="348043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第1步: 上下文扩展</a:t>
            </a:r>
            <a:endParaRPr/>
          </a:p>
        </p:txBody>
      </p:sp>
      <p:sp>
        <p:nvSpPr>
          <p:cNvPr id="341" name="Google Shape;341;p30"/>
          <p:cNvSpPr txBox="1"/>
          <p:nvPr/>
        </p:nvSpPr>
        <p:spPr>
          <a:xfrm>
            <a:off x="571500" y="4957762"/>
            <a:ext cx="479679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解决“</a:t>
            </a:r>
            <a:r>
              <a:rPr lang="en-US" sz="12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模糊性</a:t>
            </a: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”。向 LLM </a:t>
            </a:r>
            <a:r>
              <a:rPr lang="en-US" sz="12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注入环境知识</a:t>
            </a: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(如：“</a:t>
            </a:r>
            <a:r>
              <a:rPr lang="en-US" sz="12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冰可乐在冰箱里</a:t>
            </a: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”)。</a:t>
            </a:r>
            <a:endParaRPr dirty="0"/>
          </a:p>
        </p:txBody>
      </p:sp>
      <p:sp>
        <p:nvSpPr>
          <p:cNvPr id="342" name="Google Shape;342;p30"/>
          <p:cNvSpPr txBox="1"/>
          <p:nvPr/>
        </p:nvSpPr>
        <p:spPr>
          <a:xfrm>
            <a:off x="4355782" y="2927151"/>
            <a:ext cx="348043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第2步: 语言 ➔ FSM</a:t>
            </a:r>
            <a:endParaRPr/>
          </a:p>
        </p:txBody>
      </p:sp>
      <p:sp>
        <p:nvSpPr>
          <p:cNvPr id="343" name="Google Shape;343;p30"/>
          <p:cNvSpPr txBox="1"/>
          <p:nvPr/>
        </p:nvSpPr>
        <p:spPr>
          <a:xfrm>
            <a:off x="4438650" y="3384351"/>
            <a:ext cx="479679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利用</a:t>
            </a: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LLM 的“</a:t>
            </a:r>
            <a:r>
              <a:rPr lang="en-US" sz="12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任务分解能力</a:t>
            </a: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”。让 LLM 先“</a:t>
            </a:r>
            <a:r>
              <a:rPr lang="en-US" sz="12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画流程图</a:t>
            </a: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”（</a:t>
            </a:r>
            <a:r>
              <a:rPr lang="en-US" sz="12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生成</a:t>
            </a: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FSM）。</a:t>
            </a:r>
            <a:endParaRPr dirty="0"/>
          </a:p>
        </p:txBody>
      </p:sp>
      <p:sp>
        <p:nvSpPr>
          <p:cNvPr id="344" name="Google Shape;344;p30"/>
          <p:cNvSpPr txBox="1"/>
          <p:nvPr/>
        </p:nvSpPr>
        <p:spPr>
          <a:xfrm>
            <a:off x="8222932" y="4500562"/>
            <a:ext cx="348043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第3步: FSM ➔ 代码</a:t>
            </a:r>
            <a:endParaRPr/>
          </a:p>
        </p:txBody>
      </p:sp>
      <p:sp>
        <p:nvSpPr>
          <p:cNvPr id="345" name="Google Shape;345;p30"/>
          <p:cNvSpPr txBox="1"/>
          <p:nvPr/>
        </p:nvSpPr>
        <p:spPr>
          <a:xfrm>
            <a:off x="7001691" y="4957762"/>
            <a:ext cx="461880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遍历</a:t>
            </a: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2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FSM，一次只让</a:t>
            </a: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LLM </a:t>
            </a:r>
            <a:r>
              <a:rPr lang="en-US" sz="12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为一个“小状态”写几行代码</a:t>
            </a: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12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逐个击破</a:t>
            </a:r>
            <a:r>
              <a:rPr lang="en-US" sz="12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)。</a:t>
            </a:r>
            <a:endParaRPr dirty="0"/>
          </a:p>
        </p:txBody>
      </p:sp>
      <p:sp>
        <p:nvSpPr>
          <p:cNvPr id="346" name="Google Shape;346;p30"/>
          <p:cNvSpPr/>
          <p:nvPr/>
        </p:nvSpPr>
        <p:spPr>
          <a:xfrm>
            <a:off x="2133600" y="4167187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1E293B"/>
          </a:solidFill>
          <a:ln w="38100" cap="flat" cmpd="sng">
            <a:solidFill>
              <a:srgbClr val="38BD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6000750" y="4167187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1E293B"/>
          </a:solidFill>
          <a:ln w="38100" cap="flat" cmpd="sng">
            <a:solidFill>
              <a:srgbClr val="38BD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0"/>
          <p:cNvSpPr/>
          <p:nvPr/>
        </p:nvSpPr>
        <p:spPr>
          <a:xfrm>
            <a:off x="9867900" y="4167187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1E293B"/>
          </a:solidFill>
          <a:ln w="38100" cap="flat" cmpd="sng">
            <a:solidFill>
              <a:srgbClr val="38BD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0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"语言-FSM-代码" 三部曲 (分而治之)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128111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/>
          <p:cNvSpPr txBox="1"/>
          <p:nvPr/>
        </p:nvSpPr>
        <p:spPr>
          <a:xfrm>
            <a:off x="571500" y="147161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任务: “帮我拿瓶可乐”</a:t>
            </a:r>
            <a:endParaRPr/>
          </a:p>
        </p:txBody>
      </p:sp>
      <p:sp>
        <p:nvSpPr>
          <p:cNvPr id="356" name="Google Shape;356;p31"/>
          <p:cNvSpPr txBox="1"/>
          <p:nvPr/>
        </p:nvSpPr>
        <p:spPr>
          <a:xfrm>
            <a:off x="571500" y="196691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(第2步) 生成 FSM:</a:t>
            </a:r>
            <a:endParaRPr/>
          </a:p>
        </p:txBody>
      </p:sp>
      <p:sp>
        <p:nvSpPr>
          <p:cNvPr id="357" name="Google Shape;357;p31"/>
          <p:cNvSpPr txBox="1"/>
          <p:nvPr/>
        </p:nvSpPr>
        <p:spPr>
          <a:xfrm>
            <a:off x="571500" y="446246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(第3步) 逐个生成代码:</a:t>
            </a:r>
            <a:endParaRPr/>
          </a:p>
        </p:txBody>
      </p:sp>
      <p:sp>
        <p:nvSpPr>
          <p:cNvPr id="358" name="Google Shape;358;p31"/>
          <p:cNvSpPr txBox="1"/>
          <p:nvPr/>
        </p:nvSpPr>
        <p:spPr>
          <a:xfrm>
            <a:off x="933450" y="246221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▪</a:t>
            </a:r>
            <a:endParaRPr/>
          </a:p>
        </p:txBody>
      </p:sp>
      <p:sp>
        <p:nvSpPr>
          <p:cNvPr id="359" name="Google Shape;359;p31"/>
          <p:cNvSpPr txBox="1"/>
          <p:nvPr/>
        </p:nvSpPr>
        <p:spPr>
          <a:xfrm>
            <a:off x="1000125" y="2462212"/>
            <a:ext cx="4857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[State 1: Navigate_to_Kitchen]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--(IF arrived_Kitchen)--&gt;</a:t>
            </a:r>
            <a:endParaRPr/>
          </a:p>
        </p:txBody>
      </p:sp>
      <p:sp>
        <p:nvSpPr>
          <p:cNvPr id="360" name="Google Shape;360;p31"/>
          <p:cNvSpPr txBox="1"/>
          <p:nvPr/>
        </p:nvSpPr>
        <p:spPr>
          <a:xfrm>
            <a:off x="933450" y="321468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▪</a:t>
            </a:r>
            <a:endParaRPr/>
          </a:p>
        </p:txBody>
      </p:sp>
      <p:sp>
        <p:nvSpPr>
          <p:cNvPr id="361" name="Google Shape;361;p31"/>
          <p:cNvSpPr txBox="1"/>
          <p:nvPr/>
        </p:nvSpPr>
        <p:spPr>
          <a:xfrm>
            <a:off x="1000125" y="3214687"/>
            <a:ext cx="4857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[State 2: Open_Fridge]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--(IF is_Open_Fridge)--&gt;</a:t>
            </a:r>
            <a:endParaRPr/>
          </a:p>
        </p:txBody>
      </p:sp>
      <p:sp>
        <p:nvSpPr>
          <p:cNvPr id="362" name="Google Shape;362;p31"/>
          <p:cNvSpPr txBox="1"/>
          <p:nvPr/>
        </p:nvSpPr>
        <p:spPr>
          <a:xfrm>
            <a:off x="933450" y="39671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▪</a:t>
            </a:r>
            <a:endParaRPr/>
          </a:p>
        </p:txBody>
      </p:sp>
      <p:sp>
        <p:nvSpPr>
          <p:cNvPr id="363" name="Google Shape;363;p31"/>
          <p:cNvSpPr txBox="1"/>
          <p:nvPr/>
        </p:nvSpPr>
        <p:spPr>
          <a:xfrm>
            <a:off x="1000125" y="3967162"/>
            <a:ext cx="48577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[State 3: Fetch_Coke] ...</a:t>
            </a:r>
            <a:endParaRPr/>
          </a:p>
        </p:txBody>
      </p:sp>
      <p:sp>
        <p:nvSpPr>
          <p:cNvPr id="364" name="Google Shape;364;p31"/>
          <p:cNvSpPr txBox="1"/>
          <p:nvPr/>
        </p:nvSpPr>
        <p:spPr>
          <a:xfrm>
            <a:off x="1000125" y="4957762"/>
            <a:ext cx="485775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(问 LLM): "只为 State 1 写代码"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➔ </a:t>
            </a:r>
            <a:r>
              <a:rPr lang="en-US" sz="1500" b="0" i="0" u="none" strike="noStrike" cap="none">
                <a:solidFill>
                  <a:srgbClr val="4ADE80"/>
                </a:solidFill>
                <a:latin typeface="Noto Sans TC"/>
                <a:ea typeface="Noto Sans TC"/>
                <a:cs typeface="Noto Sans TC"/>
                <a:sym typeface="Noto Sans TC"/>
              </a:rPr>
              <a:t>robot.move_to('kitchen')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(简单, 可靠 ✔)</a:t>
            </a:r>
            <a:endParaRPr/>
          </a:p>
        </p:txBody>
      </p:sp>
      <p:sp>
        <p:nvSpPr>
          <p:cNvPr id="365" name="Google Shape;365;p31"/>
          <p:cNvSpPr txBox="1"/>
          <p:nvPr/>
        </p:nvSpPr>
        <p:spPr>
          <a:xfrm>
            <a:off x="1000125" y="5719762"/>
            <a:ext cx="485775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(问 LLM): "只为 State 2 写代码"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➔ </a:t>
            </a:r>
            <a:r>
              <a:rPr lang="en-US" sz="1500" b="0" i="0" u="none" strike="noStrike" cap="none">
                <a:solidFill>
                  <a:srgbClr val="4ADE80"/>
                </a:solidFill>
                <a:latin typeface="Noto Sans TC"/>
                <a:ea typeface="Noto Sans TC"/>
                <a:cs typeface="Noto Sans TC"/>
                <a:sym typeface="Noto Sans TC"/>
              </a:rPr>
              <a:t>fridge.open()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(简单, 可靠 ✔)</a:t>
            </a:r>
            <a:endParaRPr/>
          </a:p>
        </p:txBody>
      </p:sp>
      <p:pic>
        <p:nvPicPr>
          <p:cNvPr id="366" name="Google Shape;366;p3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3650" y="1290637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 txBox="1"/>
          <p:nvPr/>
        </p:nvSpPr>
        <p:spPr>
          <a:xfrm>
            <a:off x="571500" y="376237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示例：FSM 如何保证可靠性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6CB6DC-22F2-09B9-7E28-22D55F08390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43650" y="1411510"/>
            <a:ext cx="5267325" cy="35462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2476500" y="1685170"/>
            <a:ext cx="7239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背景与挑战</a:t>
            </a:r>
            <a:r>
              <a:rPr lang="en-US" sz="2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		</a:t>
            </a:r>
            <a:r>
              <a:rPr lang="en-US" sz="20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为什么传统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IoT </a:t>
            </a:r>
            <a:r>
              <a:rPr lang="en-US" sz="20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需要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LLM？</a:t>
            </a:r>
            <a:endParaRPr sz="2000" dirty="0"/>
          </a:p>
        </p:txBody>
      </p:sp>
      <p:sp>
        <p:nvSpPr>
          <p:cNvPr id="92" name="Google Shape;92;p14"/>
          <p:cNvSpPr txBox="1"/>
          <p:nvPr/>
        </p:nvSpPr>
        <p:spPr>
          <a:xfrm>
            <a:off x="2476500" y="2313881"/>
            <a:ext cx="7239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LLMind</a:t>
            </a:r>
            <a:r>
              <a:rPr lang="en-US" sz="2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2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框架设计</a:t>
            </a:r>
            <a:r>
              <a:rPr lang="en-US" sz="2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	</a:t>
            </a:r>
            <a:r>
              <a:rPr lang="en-US" sz="20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整体架构与核心组件</a:t>
            </a:r>
            <a:endParaRPr sz="2000" dirty="0"/>
          </a:p>
        </p:txBody>
      </p:sp>
      <p:sp>
        <p:nvSpPr>
          <p:cNvPr id="93" name="Google Shape;93;p14"/>
          <p:cNvSpPr txBox="1"/>
          <p:nvPr/>
        </p:nvSpPr>
        <p:spPr>
          <a:xfrm>
            <a:off x="2476500" y="2942592"/>
            <a:ext cx="7239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核心创新</a:t>
            </a:r>
            <a:r>
              <a:rPr lang="en-US" sz="2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(1):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		"</a:t>
            </a:r>
            <a:r>
              <a:rPr lang="en-US" sz="20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语言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-FSM-</a:t>
            </a:r>
            <a:r>
              <a:rPr lang="en-US" sz="20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代码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" - </a:t>
            </a:r>
            <a:r>
              <a:rPr lang="en-US" sz="20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解决可靠性</a:t>
            </a:r>
            <a:endParaRPr sz="2000"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2476500" y="3571303"/>
            <a:ext cx="7239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核心创新</a:t>
            </a:r>
            <a:r>
              <a:rPr lang="en-US" sz="2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(2):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		"</a:t>
            </a:r>
            <a:r>
              <a:rPr lang="en-US" sz="20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经验档案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" - </a:t>
            </a:r>
            <a:r>
              <a:rPr lang="en-US" sz="20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解决效率</a:t>
            </a:r>
            <a:endParaRPr sz="2000" dirty="0"/>
          </a:p>
        </p:txBody>
      </p:sp>
      <p:sp>
        <p:nvSpPr>
          <p:cNvPr id="95" name="Google Shape;95;p14"/>
          <p:cNvSpPr txBox="1"/>
          <p:nvPr/>
        </p:nvSpPr>
        <p:spPr>
          <a:xfrm>
            <a:off x="2476500" y="4200014"/>
            <a:ext cx="7239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实验验证</a:t>
            </a:r>
            <a:r>
              <a:rPr lang="en-US" sz="2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		</a:t>
            </a:r>
            <a:r>
              <a:rPr lang="en-US" sz="20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两个真实世界场景</a:t>
            </a:r>
            <a:endParaRPr sz="2000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2476500" y="4828723"/>
            <a:ext cx="7239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结论与展望</a:t>
            </a:r>
            <a:r>
              <a:rPr lang="en-US" sz="2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		</a:t>
            </a:r>
            <a:r>
              <a:rPr lang="en-US" sz="20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贡献与未来工作</a:t>
            </a:r>
            <a:endParaRPr sz="2000" dirty="0"/>
          </a:p>
        </p:txBody>
      </p:sp>
      <p:pic>
        <p:nvPicPr>
          <p:cNvPr id="97" name="Google Shape;97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375" y="1846044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1375" y="2477109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1375" y="3108174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1375" y="3739239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61375" y="4370304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61375" y="5001367"/>
            <a:ext cx="17784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>
                <a:solidFill>
                  <a:srgbClr val="F1F5F9"/>
                </a:solidFill>
                <a:latin typeface="Noto Sans TC"/>
                <a:ea typeface="Noto Sans TC"/>
                <a:sym typeface="Noto Sans TC"/>
              </a:rPr>
              <a:t>目录：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/>
        </p:nvSpPr>
        <p:spPr>
          <a:xfrm>
            <a:off x="2190750" y="2523172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可靠性</a:t>
            </a:r>
            <a:r>
              <a:rPr lang="en-US" sz="15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(Reliability):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用 FSM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的严谨逻辑，约束了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LLM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的“创造性幻觉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”。</a:t>
            </a:r>
            <a:endParaRPr dirty="0"/>
          </a:p>
        </p:txBody>
      </p:sp>
      <p:sp>
        <p:nvSpPr>
          <p:cNvPr id="373" name="Google Shape;373;p32"/>
          <p:cNvSpPr txBox="1"/>
          <p:nvPr/>
        </p:nvSpPr>
        <p:spPr>
          <a:xfrm>
            <a:off x="2190750" y="3397091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可控性 (Manageability):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将“复杂代码”的生成难度降低到了“简单代码”的水平。</a:t>
            </a:r>
            <a:endParaRPr/>
          </a:p>
        </p:txBody>
      </p:sp>
      <p:sp>
        <p:nvSpPr>
          <p:cNvPr id="374" name="Google Shape;374;p32"/>
          <p:cNvSpPr txBox="1"/>
          <p:nvPr/>
        </p:nvSpPr>
        <p:spPr>
          <a:xfrm>
            <a:off x="2190750" y="4271009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可解释性</a:t>
            </a:r>
            <a:r>
              <a:rPr lang="en-US" sz="15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(Interpretability):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FSM (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流程图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比一长串代码更易于人类理解和调试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375" name="Google Shape;375;p32"/>
          <p:cNvSpPr txBox="1"/>
          <p:nvPr/>
        </p:nvSpPr>
        <p:spPr>
          <a:xfrm>
            <a:off x="2190750" y="5144927"/>
            <a:ext cx="5582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这在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LLM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和严谨的物理世界控制之间，架起了一座坚实的桥梁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pic>
        <p:nvPicPr>
          <p:cNvPr id="376" name="Google Shape;376;p3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570797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444716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" y="4318634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" y="5192552"/>
            <a:ext cx="17784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FSM 方案的优势总结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319337"/>
            <a:ext cx="528637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319337"/>
            <a:ext cx="52863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3"/>
          <p:cNvSpPr txBox="1"/>
          <p:nvPr/>
        </p:nvSpPr>
        <p:spPr>
          <a:xfrm>
            <a:off x="962025" y="270986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问题重述</a:t>
            </a:r>
            <a:r>
              <a:rPr lang="en-US" sz="2100" b="1" i="0" u="none" strike="noStrike" cap="none" dirty="0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 (The Problem)</a:t>
            </a:r>
            <a:endParaRPr dirty="0"/>
          </a:p>
        </p:txBody>
      </p:sp>
      <p:sp>
        <p:nvSpPr>
          <p:cNvPr id="388" name="Google Shape;388;p33"/>
          <p:cNvSpPr txBox="1"/>
          <p:nvPr/>
        </p:nvSpPr>
        <p:spPr>
          <a:xfrm>
            <a:off x="962025" y="326231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规划太慢（需要网络请求、大量计算），无法满足 IoT 的“实时”响应需求。</a:t>
            </a:r>
            <a:endParaRPr/>
          </a:p>
        </p:txBody>
      </p:sp>
      <p:sp>
        <p:nvSpPr>
          <p:cNvPr id="389" name="Google Shape;389;p33"/>
          <p:cNvSpPr txBox="1"/>
          <p:nvPr/>
        </p:nvSpPr>
        <p:spPr>
          <a:xfrm>
            <a:off x="6724650" y="270986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解决方案 (The Solution)</a:t>
            </a:r>
            <a:endParaRPr/>
          </a:p>
        </p:txBody>
      </p:sp>
      <p:sp>
        <p:nvSpPr>
          <p:cNvPr id="390" name="Google Shape;390;p33"/>
          <p:cNvSpPr txBox="1"/>
          <p:nvPr/>
        </p:nvSpPr>
        <p:spPr>
          <a:xfrm>
            <a:off x="6724650" y="326231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“经验档案 (Experience Archive)”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6724650" y="375761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本质: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一个智能的“缓存 (Caching)”系统。</a:t>
            </a:r>
            <a:endParaRPr/>
          </a:p>
        </p:txBody>
      </p:sp>
      <p:sp>
        <p:nvSpPr>
          <p:cNvPr id="392" name="Google Shape;392;p33"/>
          <p:cNvSpPr txBox="1"/>
          <p:nvPr/>
        </p:nvSpPr>
        <p:spPr>
          <a:xfrm>
            <a:off x="6724650" y="425291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目标: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对于重复性任务，完全绕过 (Bypass) LLM，实现毫秒级响应。</a:t>
            </a:r>
            <a:endParaRPr/>
          </a:p>
        </p:txBody>
      </p:sp>
      <p:sp>
        <p:nvSpPr>
          <p:cNvPr id="393" name="Google Shape;393;p33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核心创新 (2): 解决 LLM 的“低效率”问题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3542" y="2214562"/>
            <a:ext cx="52863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/>
        </p:nvSpPr>
        <p:spPr>
          <a:xfrm>
            <a:off x="655871" y="2297291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00" name="Google Shape;400;p34"/>
          <p:cNvSpPr txBox="1"/>
          <p:nvPr/>
        </p:nvSpPr>
        <p:spPr>
          <a:xfrm>
            <a:off x="809624" y="2214562"/>
            <a:ext cx="55419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挑战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如何判断“关灯”和“请帮我把灯关了”是“相似指令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”？</a:t>
            </a:r>
            <a:endParaRPr dirty="0"/>
          </a:p>
        </p:txBody>
      </p:sp>
      <p:sp>
        <p:nvSpPr>
          <p:cNvPr id="401" name="Google Shape;401;p34"/>
          <p:cNvSpPr txBox="1"/>
          <p:nvPr/>
        </p:nvSpPr>
        <p:spPr>
          <a:xfrm>
            <a:off x="655871" y="2848165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02" name="Google Shape;402;p34"/>
          <p:cNvSpPr txBox="1"/>
          <p:nvPr/>
        </p:nvSpPr>
        <p:spPr>
          <a:xfrm>
            <a:off x="809625" y="2765436"/>
            <a:ext cx="528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LLMind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方法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语义向量搜索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(Semantic Search)</a:t>
            </a:r>
            <a:endParaRPr dirty="0"/>
          </a:p>
        </p:txBody>
      </p:sp>
      <p:sp>
        <p:nvSpPr>
          <p:cNvPr id="403" name="Google Shape;403;p34"/>
          <p:cNvSpPr txBox="1"/>
          <p:nvPr/>
        </p:nvSpPr>
        <p:spPr>
          <a:xfrm>
            <a:off x="655871" y="5080105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04" name="Google Shape;404;p34"/>
          <p:cNvSpPr txBox="1"/>
          <p:nvPr/>
        </p:nvSpPr>
        <p:spPr>
          <a:xfrm>
            <a:off x="809625" y="4997376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优点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高效、准确，能理解“意思”而不是“字面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”。</a:t>
            </a:r>
            <a:endParaRPr dirty="0"/>
          </a:p>
        </p:txBody>
      </p:sp>
      <p:sp>
        <p:nvSpPr>
          <p:cNvPr id="406" name="Google Shape;406;p34"/>
          <p:cNvSpPr txBox="1"/>
          <p:nvPr/>
        </p:nvSpPr>
        <p:spPr>
          <a:xfrm>
            <a:off x="1078228" y="3402438"/>
            <a:ext cx="1428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1.</a:t>
            </a:r>
            <a:endParaRPr/>
          </a:p>
        </p:txBody>
      </p:sp>
      <p:sp>
        <p:nvSpPr>
          <p:cNvPr id="407" name="Google Shape;407;p34"/>
          <p:cNvSpPr txBox="1"/>
          <p:nvPr/>
        </p:nvSpPr>
        <p:spPr>
          <a:xfrm>
            <a:off x="1190625" y="3316310"/>
            <a:ext cx="4667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缓存摘要</a:t>
            </a:r>
            <a:r>
              <a:rPr lang="en-US" sz="135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LLM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将指令总结为“标准摘要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”。</a:t>
            </a:r>
            <a:endParaRPr dirty="0"/>
          </a:p>
        </p:txBody>
      </p:sp>
      <p:sp>
        <p:nvSpPr>
          <p:cNvPr id="408" name="Google Shape;408;p34"/>
          <p:cNvSpPr txBox="1"/>
          <p:nvPr/>
        </p:nvSpPr>
        <p:spPr>
          <a:xfrm>
            <a:off x="1078228" y="3819603"/>
            <a:ext cx="1428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2.</a:t>
            </a:r>
            <a:endParaRPr/>
          </a:p>
        </p:txBody>
      </p:sp>
      <p:sp>
        <p:nvSpPr>
          <p:cNvPr id="409" name="Google Shape;409;p34"/>
          <p:cNvSpPr txBox="1"/>
          <p:nvPr/>
        </p:nvSpPr>
        <p:spPr>
          <a:xfrm>
            <a:off x="1190625" y="3733475"/>
            <a:ext cx="46672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向量化</a:t>
            </a:r>
            <a:r>
              <a:rPr lang="en-US" sz="135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使用轻量级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NLP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模型将“摘要”和“已存脚本”转换为数学向量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(Vector)。</a:t>
            </a:r>
            <a:endParaRPr dirty="0"/>
          </a:p>
        </p:txBody>
      </p:sp>
      <p:sp>
        <p:nvSpPr>
          <p:cNvPr id="410" name="Google Shape;410;p34"/>
          <p:cNvSpPr txBox="1"/>
          <p:nvPr/>
        </p:nvSpPr>
        <p:spPr>
          <a:xfrm>
            <a:off x="1078228" y="4511058"/>
            <a:ext cx="1428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3.</a:t>
            </a:r>
            <a:endParaRPr/>
          </a:p>
        </p:txBody>
      </p:sp>
      <p:sp>
        <p:nvSpPr>
          <p:cNvPr id="411" name="Google Shape;411;p34"/>
          <p:cNvSpPr txBox="1"/>
          <p:nvPr/>
        </p:nvSpPr>
        <p:spPr>
          <a:xfrm>
            <a:off x="1190625" y="4424931"/>
            <a:ext cx="516091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搜索</a:t>
            </a:r>
            <a:r>
              <a:rPr lang="en-US" sz="135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通过计算“向量距离”来查找语义上最接近的已存脚本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412" name="Google Shape;412;p34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"经验档案" 的工作原理：语义搜索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B02B4D-0F75-419D-7F84-95CDC5826F1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256234"/>
            <a:ext cx="4333875" cy="32504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/>
          <p:nvPr/>
        </p:nvSpPr>
        <p:spPr>
          <a:xfrm>
            <a:off x="2190750" y="1963192"/>
            <a:ext cx="8191500" cy="113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积累 (Accumulation):</a:t>
            </a:r>
            <a:endParaRPr/>
          </a:p>
        </p:txBody>
      </p:sp>
      <p:sp>
        <p:nvSpPr>
          <p:cNvPr id="418" name="Google Shape;418;p35"/>
          <p:cNvSpPr txBox="1"/>
          <p:nvPr/>
        </p:nvSpPr>
        <p:spPr>
          <a:xfrm>
            <a:off x="2190750" y="3712164"/>
            <a:ext cx="8191500" cy="113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进化 (Evolution):</a:t>
            </a:r>
            <a:endParaRPr/>
          </a:p>
        </p:txBody>
      </p:sp>
      <p:sp>
        <p:nvSpPr>
          <p:cNvPr id="419" name="Google Shape;419;p35"/>
          <p:cNvSpPr txBox="1"/>
          <p:nvPr/>
        </p:nvSpPr>
        <p:spPr>
          <a:xfrm>
            <a:off x="2190750" y="5251344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这实现了真正的“从交互中学习”。</a:t>
            </a:r>
            <a:endParaRPr/>
          </a:p>
        </p:txBody>
      </p:sp>
      <p:pic>
        <p:nvPicPr>
          <p:cNvPr id="420" name="Google Shape;420;p3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010817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759789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" y="5298969"/>
            <a:ext cx="17784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5"/>
          <p:cNvSpPr txBox="1"/>
          <p:nvPr/>
        </p:nvSpPr>
        <p:spPr>
          <a:xfrm>
            <a:off x="2381250" y="2363242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每次“缓存未命中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(Cache Miss)” ➔ LLM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生成新脚本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424" name="Google Shape;424;p35"/>
          <p:cNvSpPr txBox="1"/>
          <p:nvPr/>
        </p:nvSpPr>
        <p:spPr>
          <a:xfrm>
            <a:off x="2381250" y="2828032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新脚本执行成功后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➔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存入“经验档案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”。</a:t>
            </a:r>
            <a:endParaRPr dirty="0"/>
          </a:p>
        </p:txBody>
      </p:sp>
      <p:sp>
        <p:nvSpPr>
          <p:cNvPr id="425" name="Google Shape;425;p35"/>
          <p:cNvSpPr txBox="1"/>
          <p:nvPr/>
        </p:nvSpPr>
        <p:spPr>
          <a:xfrm>
            <a:off x="2381250" y="4112214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随着交互增多，系统的“经验档案”越来越丰富。</a:t>
            </a:r>
            <a:endParaRPr/>
          </a:p>
        </p:txBody>
      </p:sp>
      <p:sp>
        <p:nvSpPr>
          <p:cNvPr id="426" name="Google Shape;426;p35"/>
          <p:cNvSpPr txBox="1"/>
          <p:nvPr/>
        </p:nvSpPr>
        <p:spPr>
          <a:xfrm>
            <a:off x="2381250" y="4577004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系统会变得响应越来越快，能力越来越强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427" name="Google Shape;427;p35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"经验档案" 的进化能力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214562"/>
            <a:ext cx="52863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/>
          <p:nvPr/>
        </p:nvSpPr>
        <p:spPr>
          <a:xfrm>
            <a:off x="664710" y="235509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34" name="Google Shape;434;p36"/>
          <p:cNvSpPr txBox="1"/>
          <p:nvPr/>
        </p:nvSpPr>
        <p:spPr>
          <a:xfrm>
            <a:off x="809625" y="2262187"/>
            <a:ext cx="5048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云端 (Cloud):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ChatGPT (OpenAI API)</a:t>
            </a:r>
            <a:endParaRPr/>
          </a:p>
        </p:txBody>
      </p:sp>
      <p:sp>
        <p:nvSpPr>
          <p:cNvPr id="435" name="Google Shape;435;p36"/>
          <p:cNvSpPr txBox="1"/>
          <p:nvPr/>
        </p:nvSpPr>
        <p:spPr>
          <a:xfrm>
            <a:off x="664710" y="310757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36" name="Google Shape;436;p36"/>
          <p:cNvSpPr txBox="1"/>
          <p:nvPr/>
        </p:nvSpPr>
        <p:spPr>
          <a:xfrm>
            <a:off x="809625" y="3014662"/>
            <a:ext cx="5048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边缘 (Edge):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本地服务器 (Edge Server)</a:t>
            </a:r>
            <a:endParaRPr/>
          </a:p>
        </p:txBody>
      </p:sp>
      <p:sp>
        <p:nvSpPr>
          <p:cNvPr id="437" name="Google Shape;437;p36"/>
          <p:cNvSpPr txBox="1"/>
          <p:nvPr/>
        </p:nvSpPr>
        <p:spPr>
          <a:xfrm>
            <a:off x="664710" y="461252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38" name="Google Shape;438;p36"/>
          <p:cNvSpPr txBox="1"/>
          <p:nvPr/>
        </p:nvSpPr>
        <p:spPr>
          <a:xfrm>
            <a:off x="809625" y="4519612"/>
            <a:ext cx="50482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终端 (Terminal):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IoT 设备 (局域网 WiFi)</a:t>
            </a:r>
            <a:endParaRPr/>
          </a:p>
        </p:txBody>
      </p:sp>
      <p:pic>
        <p:nvPicPr>
          <p:cNvPr id="439" name="Google Shape;439;p3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7660" y="2224087"/>
            <a:ext cx="526732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/>
        </p:nvSpPr>
        <p:spPr>
          <a:xfrm>
            <a:off x="902835" y="261227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41" name="Google Shape;441;p36"/>
          <p:cNvSpPr txBox="1"/>
          <p:nvPr/>
        </p:nvSpPr>
        <p:spPr>
          <a:xfrm>
            <a:off x="1047750" y="2519362"/>
            <a:ext cx="4810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负责最高级的推理与规划 (Language-FSM)。</a:t>
            </a:r>
            <a:endParaRPr/>
          </a:p>
        </p:txBody>
      </p:sp>
      <p:sp>
        <p:nvSpPr>
          <p:cNvPr id="442" name="Google Shape;442;p36"/>
          <p:cNvSpPr txBox="1"/>
          <p:nvPr/>
        </p:nvSpPr>
        <p:spPr>
          <a:xfrm>
            <a:off x="902835" y="336474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1047750" y="3271837"/>
            <a:ext cx="48101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运行“协调器”、轻量级 NLP (用于缓存)、“专才 AI 模块” (YOLO, 人脸识别)。</a:t>
            </a:r>
            <a:endParaRPr/>
          </a:p>
        </p:txBody>
      </p:sp>
      <p:sp>
        <p:nvSpPr>
          <p:cNvPr id="444" name="Google Shape;444;p36"/>
          <p:cNvSpPr txBox="1"/>
          <p:nvPr/>
        </p:nvSpPr>
        <p:spPr>
          <a:xfrm>
            <a:off x="902835" y="411722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45" name="Google Shape;445;p36"/>
          <p:cNvSpPr txBox="1"/>
          <p:nvPr/>
        </p:nvSpPr>
        <p:spPr>
          <a:xfrm>
            <a:off x="1047750" y="4024312"/>
            <a:ext cx="4810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优势: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低延迟处理本地数据，保护隐私。</a:t>
            </a:r>
            <a:endParaRPr/>
          </a:p>
        </p:txBody>
      </p:sp>
      <p:sp>
        <p:nvSpPr>
          <p:cNvPr id="446" name="Google Shape;446;p36"/>
          <p:cNvSpPr txBox="1"/>
          <p:nvPr/>
        </p:nvSpPr>
        <p:spPr>
          <a:xfrm>
            <a:off x="902835" y="486969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47" name="Google Shape;447;p36"/>
          <p:cNvSpPr txBox="1"/>
          <p:nvPr/>
        </p:nvSpPr>
        <p:spPr>
          <a:xfrm>
            <a:off x="1047750" y="4776787"/>
            <a:ext cx="4810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摄像头、TurtleBot 移动机器人、WiFi 路由器。</a:t>
            </a:r>
            <a:endParaRPr/>
          </a:p>
        </p:txBody>
      </p:sp>
      <p:sp>
        <p:nvSpPr>
          <p:cNvPr id="448" name="Google Shape;448;p36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实验设置 (1): 务实的“云-边-端”架构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A92F73-C013-86E0-CAF0-119A32F23C9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74898" y="2208521"/>
            <a:ext cx="5052392" cy="34414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/>
          <p:nvPr/>
        </p:nvSpPr>
        <p:spPr>
          <a:xfrm>
            <a:off x="864891" y="1846876"/>
            <a:ext cx="565326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任务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缓存未命中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用户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“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帮我数数房间里有谁，并识别他们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。”</a:t>
            </a:r>
            <a:endParaRPr dirty="0"/>
          </a:p>
        </p:txBody>
      </p:sp>
      <p:sp>
        <p:nvSpPr>
          <p:cNvPr id="455" name="Google Shape;455;p37"/>
          <p:cNvSpPr txBox="1"/>
          <p:nvPr/>
        </p:nvSpPr>
        <p:spPr>
          <a:xfrm>
            <a:off x="6796266" y="1846876"/>
            <a:ext cx="52863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FSM 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规划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关键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生成了一个自适应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(Adaptive)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脚本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456" name="Google Shape;456;p37"/>
          <p:cNvSpPr txBox="1"/>
          <p:nvPr/>
        </p:nvSpPr>
        <p:spPr>
          <a:xfrm>
            <a:off x="527491" y="3049675"/>
            <a:ext cx="528637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rgbClr val="38BDF8"/>
                </a:solidFill>
                <a:latin typeface="Noto Sans TC"/>
                <a:ea typeface="Noto Sans TC"/>
                <a:sym typeface="Noto Sans TC"/>
              </a:rPr>
              <a:t>执行步骤</a:t>
            </a:r>
            <a:r>
              <a:rPr lang="en-US" sz="2100" b="1" dirty="0">
                <a:solidFill>
                  <a:srgbClr val="38BDF8"/>
                </a:solidFill>
                <a:latin typeface="Noto Sans TC"/>
                <a:ea typeface="Noto Sans TC"/>
                <a:sym typeface="Noto Sans TC"/>
              </a:rPr>
              <a:t>:</a:t>
            </a:r>
            <a:endParaRPr sz="2100" b="1" dirty="0">
              <a:solidFill>
                <a:srgbClr val="38BDF8"/>
              </a:solidFill>
              <a:latin typeface="Noto Sans TC"/>
              <a:ea typeface="Noto Sans TC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1081623" y="3756347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1.</a:t>
            </a:r>
            <a:endParaRPr/>
          </a:p>
        </p:txBody>
      </p:sp>
      <p:sp>
        <p:nvSpPr>
          <p:cNvPr id="458" name="Google Shape;458;p37"/>
          <p:cNvSpPr txBox="1"/>
          <p:nvPr/>
        </p:nvSpPr>
        <p:spPr>
          <a:xfrm>
            <a:off x="1214208" y="3663437"/>
            <a:ext cx="73479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(S1)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调用“天花板摄像头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 + “YOLO” (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计数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5 人) + “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人脸识别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 (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识别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3 人)。</a:t>
            </a:r>
            <a:endParaRPr dirty="0"/>
          </a:p>
        </p:txBody>
      </p:sp>
      <p:sp>
        <p:nvSpPr>
          <p:cNvPr id="459" name="Google Shape;459;p37"/>
          <p:cNvSpPr txBox="1"/>
          <p:nvPr/>
        </p:nvSpPr>
        <p:spPr>
          <a:xfrm>
            <a:off x="1081623" y="4343629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2.</a:t>
            </a:r>
            <a:endParaRPr dirty="0"/>
          </a:p>
        </p:txBody>
      </p:sp>
      <p:sp>
        <p:nvSpPr>
          <p:cNvPr id="460" name="Google Shape;460;p37"/>
          <p:cNvSpPr txBox="1"/>
          <p:nvPr/>
        </p:nvSpPr>
        <p:spPr>
          <a:xfrm>
            <a:off x="1214208" y="4247280"/>
            <a:ext cx="5651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(S2)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脚本发现：有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2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人因太远无法识别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得到坐标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[x, y])。</a:t>
            </a:r>
            <a:endParaRPr dirty="0"/>
          </a:p>
        </p:txBody>
      </p:sp>
      <p:sp>
        <p:nvSpPr>
          <p:cNvPr id="461" name="Google Shape;461;p37"/>
          <p:cNvSpPr txBox="1"/>
          <p:nvPr/>
        </p:nvSpPr>
        <p:spPr>
          <a:xfrm>
            <a:off x="1081623" y="4930911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3.</a:t>
            </a:r>
            <a:endParaRPr dirty="0"/>
          </a:p>
        </p:txBody>
      </p:sp>
      <p:sp>
        <p:nvSpPr>
          <p:cNvPr id="462" name="Google Shape;462;p37"/>
          <p:cNvSpPr txBox="1"/>
          <p:nvPr/>
        </p:nvSpPr>
        <p:spPr>
          <a:xfrm>
            <a:off x="1214208" y="4831123"/>
            <a:ext cx="6805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(S3) 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自适应动作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脚本自动调用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“TurtleBot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机器人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move_to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([x, y])。</a:t>
            </a:r>
            <a:endParaRPr dirty="0"/>
          </a:p>
        </p:txBody>
      </p:sp>
      <p:sp>
        <p:nvSpPr>
          <p:cNvPr id="463" name="Google Shape;463;p37"/>
          <p:cNvSpPr txBox="1"/>
          <p:nvPr/>
        </p:nvSpPr>
        <p:spPr>
          <a:xfrm>
            <a:off x="1081623" y="5518194"/>
            <a:ext cx="161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4.</a:t>
            </a:r>
            <a:endParaRPr dirty="0"/>
          </a:p>
        </p:txBody>
      </p:sp>
      <p:sp>
        <p:nvSpPr>
          <p:cNvPr id="464" name="Google Shape;464;p37"/>
          <p:cNvSpPr txBox="1"/>
          <p:nvPr/>
        </p:nvSpPr>
        <p:spPr>
          <a:xfrm>
            <a:off x="1214208" y="5414966"/>
            <a:ext cx="66877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9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(S4) 机器人移动到近处，拍下“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近景照片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”，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再次调用“人脸识别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”。</a:t>
            </a:r>
            <a:endParaRPr dirty="0"/>
          </a:p>
        </p:txBody>
      </p:sp>
      <p:sp>
        <p:nvSpPr>
          <p:cNvPr id="466" name="Google Shape;466;p37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实验 (1): 安防与签到 (测试：协同与自适应规划)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38"/>
          <p:cNvGraphicFramePr/>
          <p:nvPr>
            <p:extLst>
              <p:ext uri="{D42A27DB-BD31-4B8C-83A1-F6EECF244321}">
                <p14:modId xmlns:p14="http://schemas.microsoft.com/office/powerpoint/2010/main" val="751160082"/>
              </p:ext>
            </p:extLst>
          </p:nvPr>
        </p:nvGraphicFramePr>
        <p:xfrm>
          <a:off x="571500" y="1585912"/>
          <a:ext cx="11049000" cy="4591125"/>
        </p:xfrm>
        <a:graphic>
          <a:graphicData uri="http://schemas.openxmlformats.org/drawingml/2006/table">
            <a:tbl>
              <a:tblPr firstRow="1" bandRow="1">
                <a:noFill/>
                <a:tableStyleId>{3D592FA3-626A-4FD1-820A-19006ABC55D4}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5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1F5F9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角色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4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1F5F9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对话内容 (内部 API 调用)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4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协调器</a:t>
                      </a:r>
                      <a:r>
                        <a:rPr lang="en-US" sz="1500" b="1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 ➔ LLM</a:t>
                      </a:r>
                      <a:endParaRPr dirty="0"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“您需要协助吗？”</a:t>
                      </a:r>
                      <a:endParaRPr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LLM ➔ </a:t>
                      </a:r>
                      <a:r>
                        <a:rPr lang="en-US" sz="1500" b="1" i="0" u="none" strike="noStrike" cap="none" dirty="0" err="1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协调器</a:t>
                      </a:r>
                      <a:endParaRPr dirty="0"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“</a:t>
                      </a:r>
                      <a:r>
                        <a:rPr lang="en-US" sz="1500" b="0" i="0" u="none" strike="noStrike" cap="none" dirty="0" err="1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是的</a:t>
                      </a: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 (Yes)。” (</a:t>
                      </a:r>
                      <a:r>
                        <a:rPr lang="en-US" sz="1500" b="0" i="0" u="none" strike="noStrike" cap="none" dirty="0" err="1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触发任务执行</a:t>
                      </a: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)</a:t>
                      </a:r>
                      <a:endParaRPr dirty="0"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协调器</a:t>
                      </a:r>
                      <a:r>
                        <a:rPr lang="en-US" sz="1500" b="1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 ➔ LLM</a:t>
                      </a:r>
                      <a:endParaRPr dirty="0"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“</a:t>
                      </a:r>
                      <a:r>
                        <a:rPr lang="en-US" sz="1500" b="0" i="0" u="none" strike="noStrike" cap="none" dirty="0" err="1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请总结指令</a:t>
                      </a: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。”</a:t>
                      </a:r>
                      <a:endParaRPr dirty="0"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LLM ➔ 协调器</a:t>
                      </a:r>
                      <a:endParaRPr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“</a:t>
                      </a:r>
                      <a:r>
                        <a:rPr lang="en-US" sz="1500" b="0" i="0" u="none" strike="noStrike" cap="none" dirty="0" err="1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房间计人，识别他们</a:t>
                      </a: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。” (</a:t>
                      </a:r>
                      <a:r>
                        <a:rPr lang="en-US" sz="1500" b="0" i="0" u="none" strike="noStrike" cap="none" dirty="0" err="1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用于语义搜索</a:t>
                      </a: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)</a:t>
                      </a:r>
                      <a:endParaRPr dirty="0"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协调器 ➔ LLM</a:t>
                      </a:r>
                      <a:endParaRPr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(</a:t>
                      </a:r>
                      <a:r>
                        <a:rPr lang="en-US" sz="1500" b="0" i="0" u="none" strike="noStrike" cap="none" dirty="0" err="1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返回机器数据</a:t>
                      </a: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 [List, List, [</a:t>
                      </a:r>
                      <a:r>
                        <a:rPr lang="en-US" sz="1500" b="0" i="0" u="none" strike="noStrike" cap="none" dirty="0" err="1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x,y</a:t>
                      </a: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]...])</a:t>
                      </a:r>
                      <a:endParaRPr dirty="0"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LLM ➔ 用户</a:t>
                      </a:r>
                      <a:endParaRPr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1E293B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(翻译成通顺的人话：“房间里有5个人...”)</a:t>
                      </a:r>
                      <a:endParaRPr dirty="0">
                        <a:solidFill>
                          <a:srgbClr val="1E293B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2" name="Google Shape;472;p38"/>
          <p:cNvSpPr/>
          <p:nvPr/>
        </p:nvSpPr>
        <p:spPr>
          <a:xfrm>
            <a:off x="571500" y="2228850"/>
            <a:ext cx="33147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8"/>
          <p:cNvSpPr/>
          <p:nvPr/>
        </p:nvSpPr>
        <p:spPr>
          <a:xfrm>
            <a:off x="3886200" y="2228850"/>
            <a:ext cx="77343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8"/>
          <p:cNvSpPr/>
          <p:nvPr/>
        </p:nvSpPr>
        <p:spPr>
          <a:xfrm>
            <a:off x="571500" y="2886075"/>
            <a:ext cx="33147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8"/>
          <p:cNvSpPr/>
          <p:nvPr/>
        </p:nvSpPr>
        <p:spPr>
          <a:xfrm>
            <a:off x="3886200" y="2886075"/>
            <a:ext cx="77343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8"/>
          <p:cNvSpPr/>
          <p:nvPr/>
        </p:nvSpPr>
        <p:spPr>
          <a:xfrm>
            <a:off x="571500" y="3543300"/>
            <a:ext cx="33147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8"/>
          <p:cNvSpPr/>
          <p:nvPr/>
        </p:nvSpPr>
        <p:spPr>
          <a:xfrm>
            <a:off x="3886200" y="3543300"/>
            <a:ext cx="77343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8"/>
          <p:cNvSpPr/>
          <p:nvPr/>
        </p:nvSpPr>
        <p:spPr>
          <a:xfrm>
            <a:off x="571500" y="4200525"/>
            <a:ext cx="33147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8"/>
          <p:cNvSpPr/>
          <p:nvPr/>
        </p:nvSpPr>
        <p:spPr>
          <a:xfrm>
            <a:off x="3886200" y="4200525"/>
            <a:ext cx="77343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8"/>
          <p:cNvSpPr/>
          <p:nvPr/>
        </p:nvSpPr>
        <p:spPr>
          <a:xfrm>
            <a:off x="571500" y="4857750"/>
            <a:ext cx="33147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8"/>
          <p:cNvSpPr/>
          <p:nvPr/>
        </p:nvSpPr>
        <p:spPr>
          <a:xfrm>
            <a:off x="3886200" y="4857750"/>
            <a:ext cx="77343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8"/>
          <p:cNvSpPr/>
          <p:nvPr/>
        </p:nvSpPr>
        <p:spPr>
          <a:xfrm>
            <a:off x="571500" y="5514975"/>
            <a:ext cx="33147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8"/>
          <p:cNvSpPr/>
          <p:nvPr/>
        </p:nvSpPr>
        <p:spPr>
          <a:xfrm>
            <a:off x="3886200" y="5514975"/>
            <a:ext cx="7734300" cy="9525"/>
          </a:xfrm>
          <a:prstGeom prst="rect">
            <a:avLst/>
          </a:prstGeom>
          <a:solidFill>
            <a:srgbClr val="47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8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实验 (1) 揭秘：内部对话流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5513" y="2062162"/>
            <a:ext cx="52863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9"/>
          <p:cNvSpPr txBox="1"/>
          <p:nvPr/>
        </p:nvSpPr>
        <p:spPr>
          <a:xfrm>
            <a:off x="571500" y="149066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任务: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“我电影卡，提高网速。” (总带宽约束: 100M)</a:t>
            </a:r>
            <a:endParaRPr/>
          </a:p>
        </p:txBody>
      </p:sp>
      <p:sp>
        <p:nvSpPr>
          <p:cNvPr id="491" name="Google Shape;491;p39"/>
          <p:cNvSpPr txBox="1"/>
          <p:nvPr/>
        </p:nvSpPr>
        <p:spPr>
          <a:xfrm>
            <a:off x="571500" y="198596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第一次交互 (Cache Miss):</a:t>
            </a:r>
            <a:endParaRPr/>
          </a:p>
        </p:txBody>
      </p:sp>
      <p:sp>
        <p:nvSpPr>
          <p:cNvPr id="492" name="Google Shape;492;p39"/>
          <p:cNvSpPr txBox="1"/>
          <p:nvPr/>
        </p:nvSpPr>
        <p:spPr>
          <a:xfrm>
            <a:off x="571500" y="3729037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第二次交互 (Cache Hit):</a:t>
            </a:r>
            <a:endParaRPr/>
          </a:p>
        </p:txBody>
      </p:sp>
      <p:sp>
        <p:nvSpPr>
          <p:cNvPr id="493" name="Google Shape;493;p39"/>
          <p:cNvSpPr txBox="1"/>
          <p:nvPr/>
        </p:nvSpPr>
        <p:spPr>
          <a:xfrm>
            <a:off x="571500" y="5167312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关键点: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旧脚本在执行时，自行检查发现总带宽不足 (因 Ada 占用了 50M)。</a:t>
            </a:r>
            <a:endParaRPr/>
          </a:p>
        </p:txBody>
      </p:sp>
      <p:sp>
        <p:nvSpPr>
          <p:cNvPr id="494" name="Google Shape;494;p39"/>
          <p:cNvSpPr txBox="1"/>
          <p:nvPr/>
        </p:nvSpPr>
        <p:spPr>
          <a:xfrm>
            <a:off x="571500" y="596741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结果: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脚本自行终止，并向用户报告“带宽不足”。</a:t>
            </a:r>
            <a:endParaRPr/>
          </a:p>
        </p:txBody>
      </p:sp>
      <p:sp>
        <p:nvSpPr>
          <p:cNvPr id="495" name="Google Shape;495;p39"/>
          <p:cNvSpPr txBox="1"/>
          <p:nvPr/>
        </p:nvSpPr>
        <p:spPr>
          <a:xfrm>
            <a:off x="790575" y="248126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96" name="Google Shape;496;p39"/>
          <p:cNvSpPr txBox="1"/>
          <p:nvPr/>
        </p:nvSpPr>
        <p:spPr>
          <a:xfrm>
            <a:off x="857250" y="248126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规划新脚本 (含带宽检查逻辑)。</a:t>
            </a:r>
            <a:endParaRPr/>
          </a:p>
        </p:txBody>
      </p:sp>
      <p:sp>
        <p:nvSpPr>
          <p:cNvPr id="497" name="Google Shape;497;p39"/>
          <p:cNvSpPr txBox="1"/>
          <p:nvPr/>
        </p:nvSpPr>
        <p:spPr>
          <a:xfrm>
            <a:off x="790575" y="29289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98" name="Google Shape;498;p39"/>
          <p:cNvSpPr txBox="1"/>
          <p:nvPr/>
        </p:nvSpPr>
        <p:spPr>
          <a:xfrm>
            <a:off x="857250" y="2928937"/>
            <a:ext cx="5238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执行：将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Eason (20M -&gt; 30M)。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结果：成功。脚本被缓存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499" name="Google Shape;499;p39"/>
          <p:cNvSpPr txBox="1"/>
          <p:nvPr/>
        </p:nvSpPr>
        <p:spPr>
          <a:xfrm>
            <a:off x="790575" y="422433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500" name="Google Shape;500;p39"/>
          <p:cNvSpPr txBox="1"/>
          <p:nvPr/>
        </p:nvSpPr>
        <p:spPr>
          <a:xfrm>
            <a:off x="857250" y="4224337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用户：“再提速。”</a:t>
            </a:r>
            <a:endParaRPr/>
          </a:p>
        </p:txBody>
      </p:sp>
      <p:sp>
        <p:nvSpPr>
          <p:cNvPr id="501" name="Google Shape;501;p39"/>
          <p:cNvSpPr txBox="1"/>
          <p:nvPr/>
        </p:nvSpPr>
        <p:spPr>
          <a:xfrm>
            <a:off x="790575" y="467201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502" name="Google Shape;502;p39"/>
          <p:cNvSpPr txBox="1"/>
          <p:nvPr/>
        </p:nvSpPr>
        <p:spPr>
          <a:xfrm>
            <a:off x="857250" y="4672012"/>
            <a:ext cx="50006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系统命中缓存，</a:t>
            </a: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绕过 LLM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，直接执行旧脚本。</a:t>
            </a:r>
            <a:endParaRPr/>
          </a:p>
        </p:txBody>
      </p:sp>
      <p:sp>
        <p:nvSpPr>
          <p:cNvPr id="504" name="Google Shape;504;p39"/>
          <p:cNvSpPr txBox="1"/>
          <p:nvPr/>
        </p:nvSpPr>
        <p:spPr>
          <a:xfrm>
            <a:off x="571500" y="395287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实验 (2): 网络管理 (测试：缓存与资源约束)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170EE7-6674-924E-6D2B-C47BA30E90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03545" y="2024062"/>
            <a:ext cx="4608760" cy="35471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/>
          <p:nvPr/>
        </p:nvSpPr>
        <p:spPr>
          <a:xfrm>
            <a:off x="2190750" y="2536477"/>
            <a:ext cx="8191500" cy="67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1. 缓存是高效的 (Fast):</a:t>
            </a:r>
            <a:endParaRPr/>
          </a:p>
        </p:txBody>
      </p:sp>
      <p:sp>
        <p:nvSpPr>
          <p:cNvPr id="510" name="Google Shape;510;p40"/>
          <p:cNvSpPr txBox="1"/>
          <p:nvPr/>
        </p:nvSpPr>
        <p:spPr>
          <a:xfrm>
            <a:off x="2190750" y="3401317"/>
            <a:ext cx="8191500" cy="113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2. 缓存是安全的 (Safe):</a:t>
            </a:r>
            <a:endParaRPr/>
          </a:p>
        </p:txBody>
      </p:sp>
      <p:sp>
        <p:nvSpPr>
          <p:cNvPr id="511" name="Google Shape;511;p40"/>
          <p:cNvSpPr txBox="1"/>
          <p:nvPr/>
        </p:nvSpPr>
        <p:spPr>
          <a:xfrm>
            <a:off x="2190750" y="4730948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它完美平衡了“效率”与“可靠性”。</a:t>
            </a:r>
            <a:endParaRPr/>
          </a:p>
        </p:txBody>
      </p:sp>
      <p:pic>
        <p:nvPicPr>
          <p:cNvPr id="512" name="Google Shape;512;p4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2584102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3448942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" y="4778573"/>
            <a:ext cx="17784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0"/>
          <p:cNvSpPr txBox="1"/>
          <p:nvPr/>
        </p:nvSpPr>
        <p:spPr>
          <a:xfrm>
            <a:off x="2381250" y="2936527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第二次交互跳过了 LLM，响应迅速。</a:t>
            </a:r>
            <a:endParaRPr/>
          </a:p>
        </p:txBody>
      </p:sp>
      <p:sp>
        <p:nvSpPr>
          <p:cNvPr id="516" name="Google Shape;516;p40"/>
          <p:cNvSpPr txBox="1"/>
          <p:nvPr/>
        </p:nvSpPr>
        <p:spPr>
          <a:xfrm>
            <a:off x="2381250" y="3801367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这证明了 LLMind 的“经验档案”机制是安全且健壮的。</a:t>
            </a:r>
            <a:endParaRPr/>
          </a:p>
        </p:txBody>
      </p:sp>
      <p:sp>
        <p:nvSpPr>
          <p:cNvPr id="517" name="Google Shape;517;p40"/>
          <p:cNvSpPr txBox="1"/>
          <p:nvPr/>
        </p:nvSpPr>
        <p:spPr>
          <a:xfrm>
            <a:off x="2381250" y="4266158"/>
            <a:ext cx="8001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它缓存的脚本（源自 FSM）本身就足够智能，包含了对现实世界约束条件的自检逻辑。</a:t>
            </a:r>
            <a:endParaRPr/>
          </a:p>
        </p:txBody>
      </p:sp>
      <p:sp>
        <p:nvSpPr>
          <p:cNvPr id="518" name="Google Shape;518;p40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实验 (2) 证明了什么？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4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833562"/>
            <a:ext cx="252412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1875" y="1833562"/>
            <a:ext cx="252412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1"/>
          <p:cNvSpPr txBox="1"/>
          <p:nvPr/>
        </p:nvSpPr>
        <p:spPr>
          <a:xfrm>
            <a:off x="6096000" y="3776662"/>
            <a:ext cx="5524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LLMind 定位: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更可靠、更经济的现实世界落地框架。</a:t>
            </a:r>
            <a:endParaRPr/>
          </a:p>
        </p:txBody>
      </p:sp>
      <p:sp>
        <p:nvSpPr>
          <p:cNvPr id="526" name="Google Shape;526;p41"/>
          <p:cNvSpPr txBox="1"/>
          <p:nvPr/>
        </p:nvSpPr>
        <p:spPr>
          <a:xfrm>
            <a:off x="962025" y="2224087"/>
            <a:ext cx="183022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vs. LLM-Planner [12]</a:t>
            </a:r>
            <a:endParaRPr/>
          </a:p>
        </p:txBody>
      </p:sp>
      <p:sp>
        <p:nvSpPr>
          <p:cNvPr id="527" name="Google Shape;527;p41"/>
          <p:cNvSpPr txBox="1"/>
          <p:nvPr/>
        </p:nvSpPr>
        <p:spPr>
          <a:xfrm>
            <a:off x="962025" y="3024187"/>
            <a:ext cx="17430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LLM-Planner 直接生成计划。</a:t>
            </a:r>
            <a:endParaRPr/>
          </a:p>
        </p:txBody>
      </p:sp>
      <p:sp>
        <p:nvSpPr>
          <p:cNvPr id="528" name="Google Shape;528;p41"/>
          <p:cNvSpPr txBox="1"/>
          <p:nvPr/>
        </p:nvSpPr>
        <p:spPr>
          <a:xfrm>
            <a:off x="962025" y="3824287"/>
            <a:ext cx="1743075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LLMind 的 FSM 方案解决了其“不可靠”的问题，成功率更高。</a:t>
            </a:r>
            <a:endParaRPr/>
          </a:p>
        </p:txBody>
      </p:sp>
      <p:sp>
        <p:nvSpPr>
          <p:cNvPr id="529" name="Google Shape;529;p41"/>
          <p:cNvSpPr txBox="1"/>
          <p:nvPr/>
        </p:nvSpPr>
        <p:spPr>
          <a:xfrm>
            <a:off x="3962400" y="2224087"/>
            <a:ext cx="183022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vs. Digital Twin [13]</a:t>
            </a:r>
            <a:endParaRPr/>
          </a:p>
        </p:txBody>
      </p:sp>
      <p:sp>
        <p:nvSpPr>
          <p:cNvPr id="530" name="Google Shape;530;p41"/>
          <p:cNvSpPr txBox="1"/>
          <p:nvPr/>
        </p:nvSpPr>
        <p:spPr>
          <a:xfrm>
            <a:off x="3962400" y="3024187"/>
            <a:ext cx="1743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Digital Twin 方案需要构建昂贵、复杂的“数字孪生”系统。</a:t>
            </a:r>
            <a:endParaRPr/>
          </a:p>
        </p:txBody>
      </p:sp>
      <p:sp>
        <p:nvSpPr>
          <p:cNvPr id="531" name="Google Shape;531;p41"/>
          <p:cNvSpPr txBox="1"/>
          <p:nvPr/>
        </p:nvSpPr>
        <p:spPr>
          <a:xfrm>
            <a:off x="3962400" y="4129087"/>
            <a:ext cx="1743075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LLMind 提供了更轻量级、更低成本的“API 编排”替代方案。</a:t>
            </a:r>
            <a:endParaRPr/>
          </a:p>
        </p:txBody>
      </p:sp>
      <p:sp>
        <p:nvSpPr>
          <p:cNvPr id="532" name="Google Shape;532;p41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相关工作对比：LLMind</a:t>
            </a:r>
            <a:r>
              <a:rPr lang="en-US" sz="3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3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的独特贡献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452687"/>
            <a:ext cx="52863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687705" y="2403218"/>
            <a:ext cx="543578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现有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IoT 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系统能处理“简单指令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</a:t>
            </a:r>
            <a:endParaRPr sz="17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687705" y="3219712"/>
            <a:ext cx="543578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7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核心痛点</a:t>
            </a:r>
            <a:r>
              <a:rPr lang="en-US" sz="17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无法处理“</a:t>
            </a:r>
            <a:r>
              <a:rPr lang="en-US" sz="1700" b="0" i="0" u="none" strike="noStrike" cap="none" dirty="0" err="1">
                <a:solidFill>
                  <a:srgbClr val="FF9F69"/>
                </a:solidFill>
                <a:latin typeface="Noto Sans TC"/>
                <a:ea typeface="Noto Sans TC"/>
                <a:cs typeface="Noto Sans TC"/>
                <a:sym typeface="Noto Sans TC"/>
              </a:rPr>
              <a:t>复杂任务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”和“</a:t>
            </a:r>
            <a:r>
              <a:rPr lang="en-US" sz="1700" b="0" i="0" u="none" strike="noStrike" cap="none" dirty="0" err="1">
                <a:solidFill>
                  <a:srgbClr val="FF9F69"/>
                </a:solidFill>
                <a:latin typeface="Noto Sans TC"/>
                <a:ea typeface="Noto Sans TC"/>
                <a:cs typeface="Noto Sans TC"/>
                <a:sym typeface="Noto Sans TC"/>
              </a:rPr>
              <a:t>高级别口头指令</a:t>
            </a:r>
            <a:r>
              <a:rPr lang="en-US" altLang="zh-CN" sz="1700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”</a:t>
            </a:r>
            <a:endParaRPr sz="1700" dirty="0">
              <a:solidFill>
                <a:srgbClr val="CBD5E1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87705" y="4036207"/>
            <a:ext cx="5435782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智能停留在“僵化的脚本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(Rigid Scripted)”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层面，缺乏灵活性和推理能力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sz="1700" dirty="0"/>
          </a:p>
        </p:txBody>
      </p:sp>
      <p:pic>
        <p:nvPicPr>
          <p:cNvPr id="115" name="Google Shape;115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471737"/>
            <a:ext cx="526732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背景：传统 IoT 系统的局限性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2F7B85-00D4-D906-1B4A-6577715427A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22269" y="2471737"/>
            <a:ext cx="4299618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2" descr="image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214" y="1936377"/>
            <a:ext cx="11163504" cy="451821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2"/>
          <p:cNvSpPr txBox="1"/>
          <p:nvPr/>
        </p:nvSpPr>
        <p:spPr>
          <a:xfrm>
            <a:off x="1154021" y="2563806"/>
            <a:ext cx="3269796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1. </a:t>
            </a: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提出</a:t>
            </a:r>
            <a:r>
              <a:rPr lang="en-US" sz="21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ACI </a:t>
            </a: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概念</a:t>
            </a:r>
            <a:endParaRPr dirty="0"/>
          </a:p>
        </p:txBody>
      </p:sp>
      <p:sp>
        <p:nvSpPr>
          <p:cNvPr id="539" name="Google Shape;539;p42"/>
          <p:cNvSpPr txBox="1"/>
          <p:nvPr/>
        </p:nvSpPr>
        <p:spPr>
          <a:xfrm>
            <a:off x="1154021" y="3155041"/>
            <a:ext cx="5477419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“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人工智能复杂智能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(ACI)”——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连接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ANI (弱) 和 AGI (强)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的桥梁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540" name="Google Shape;540;p42"/>
          <p:cNvSpPr txBox="1"/>
          <p:nvPr/>
        </p:nvSpPr>
        <p:spPr>
          <a:xfrm>
            <a:off x="6534234" y="2563806"/>
            <a:ext cx="298676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2. </a:t>
            </a: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提出</a:t>
            </a:r>
            <a:r>
              <a:rPr lang="en-US" sz="21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LLMind</a:t>
            </a:r>
            <a:r>
              <a:rPr lang="en-US" sz="21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框架</a:t>
            </a:r>
            <a:endParaRPr dirty="0"/>
          </a:p>
        </p:txBody>
      </p:sp>
      <p:sp>
        <p:nvSpPr>
          <p:cNvPr id="541" name="Google Shape;541;p42"/>
          <p:cNvSpPr txBox="1"/>
          <p:nvPr/>
        </p:nvSpPr>
        <p:spPr>
          <a:xfrm>
            <a:off x="6534234" y="3155041"/>
            <a:ext cx="5573214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一个务实的“大脑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(LLM) +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专才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(AI) +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中枢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(Coordinator)”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架构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542" name="Google Shape;542;p42"/>
          <p:cNvSpPr txBox="1"/>
          <p:nvPr/>
        </p:nvSpPr>
        <p:spPr>
          <a:xfrm>
            <a:off x="1154021" y="4303970"/>
            <a:ext cx="3025956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3. </a:t>
            </a: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解决可靠性</a:t>
            </a:r>
            <a:r>
              <a:rPr lang="en-US" sz="21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(FSM)</a:t>
            </a:r>
            <a:endParaRPr dirty="0"/>
          </a:p>
        </p:txBody>
      </p:sp>
      <p:sp>
        <p:nvSpPr>
          <p:cNvPr id="543" name="Google Shape;543;p42"/>
          <p:cNvSpPr txBox="1"/>
          <p:nvPr/>
        </p:nvSpPr>
        <p:spPr>
          <a:xfrm>
            <a:off x="1154021" y="4895205"/>
            <a:ext cx="330463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创新的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Language-FSM-Code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转换方案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544" name="Google Shape;544;p42"/>
          <p:cNvSpPr txBox="1"/>
          <p:nvPr/>
        </p:nvSpPr>
        <p:spPr>
          <a:xfrm>
            <a:off x="6534234" y="4303970"/>
            <a:ext cx="349186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4. </a:t>
            </a: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解决效率</a:t>
            </a:r>
            <a:r>
              <a:rPr lang="en-US" sz="21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(Cache)</a:t>
            </a:r>
            <a:endParaRPr dirty="0"/>
          </a:p>
        </p:txBody>
      </p:sp>
      <p:sp>
        <p:nvSpPr>
          <p:cNvPr id="545" name="Google Shape;545;p42"/>
          <p:cNvSpPr txBox="1"/>
          <p:nvPr/>
        </p:nvSpPr>
        <p:spPr>
          <a:xfrm>
            <a:off x="6534234" y="4881413"/>
            <a:ext cx="30041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高效的“经验档案”语义搜索机制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pic>
        <p:nvPicPr>
          <p:cNvPr id="546" name="Google Shape;546;p4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28" y="2563806"/>
            <a:ext cx="29646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2563806"/>
            <a:ext cx="29646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4527" y="4303970"/>
            <a:ext cx="29646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0" y="4303970"/>
            <a:ext cx="29646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32;p41">
            <a:extLst>
              <a:ext uri="{FF2B5EF4-FFF2-40B4-BE49-F238E27FC236}">
                <a16:creationId xmlns:a16="http://schemas.microsoft.com/office/drawing/2014/main" id="{693B22E3-D01D-E93B-B3F0-09D7FC2A1CE3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贡献总结：</a:t>
            </a:r>
            <a:r>
              <a:rPr lang="en-US" altLang="zh-CN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ACI</a:t>
            </a:r>
            <a:r>
              <a:rPr lang="zh-CN" altLang="en-US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蓝图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4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566987"/>
            <a:ext cx="528637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566987"/>
            <a:ext cx="528637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/>
          <p:nvPr/>
        </p:nvSpPr>
        <p:spPr>
          <a:xfrm>
            <a:off x="962025" y="295751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1. 本地化 (Privacy &amp; Speed)</a:t>
            </a:r>
            <a:endParaRPr/>
          </a:p>
        </p:txBody>
      </p:sp>
      <p:sp>
        <p:nvSpPr>
          <p:cNvPr id="558" name="Google Shape;558;p43"/>
          <p:cNvSpPr txBox="1"/>
          <p:nvPr/>
        </p:nvSpPr>
        <p:spPr>
          <a:xfrm>
            <a:off x="962025" y="350996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问题: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当前依赖云端 ChatGPT (有延迟、隐私风险)。</a:t>
            </a:r>
            <a:endParaRPr/>
          </a:p>
        </p:txBody>
      </p:sp>
      <p:sp>
        <p:nvSpPr>
          <p:cNvPr id="559" name="Google Shape;559;p43"/>
          <p:cNvSpPr txBox="1"/>
          <p:nvPr/>
        </p:nvSpPr>
        <p:spPr>
          <a:xfrm>
            <a:off x="962025" y="400526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未来: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探索使用本地化开源 LLM (如 Llama) 部署在边缘服务器上。</a:t>
            </a:r>
            <a:endParaRPr/>
          </a:p>
        </p:txBody>
      </p:sp>
      <p:sp>
        <p:nvSpPr>
          <p:cNvPr id="560" name="Google Shape;560;p43"/>
          <p:cNvSpPr txBox="1"/>
          <p:nvPr/>
        </p:nvSpPr>
        <p:spPr>
          <a:xfrm>
            <a:off x="6724650" y="295751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2. 多模态 (Simplification)</a:t>
            </a:r>
            <a:endParaRPr/>
          </a:p>
        </p:txBody>
      </p:sp>
      <p:sp>
        <p:nvSpPr>
          <p:cNvPr id="561" name="Google Shape;561;p43"/>
          <p:cNvSpPr txBox="1"/>
          <p:nvPr/>
        </p:nvSpPr>
        <p:spPr>
          <a:xfrm>
            <a:off x="6724650" y="350996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问题: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当前架构依赖多个“专才” AI 模块 (架构复杂)。</a:t>
            </a:r>
            <a:endParaRPr/>
          </a:p>
        </p:txBody>
      </p:sp>
      <p:sp>
        <p:nvSpPr>
          <p:cNvPr id="562" name="Google Shape;562;p43"/>
          <p:cNvSpPr txBox="1"/>
          <p:nvPr/>
        </p:nvSpPr>
        <p:spPr>
          <a:xfrm>
            <a:off x="6724650" y="400526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未来: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探索使用多模态 LLM (如 GPT-4V)，让 LLM 自己就能“看”和“听”，极大简化系统。</a:t>
            </a:r>
            <a:endParaRPr/>
          </a:p>
        </p:txBody>
      </p:sp>
      <p:sp>
        <p:nvSpPr>
          <p:cNvPr id="563" name="Google Shape;563;p43"/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局限与未来展望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4"/>
          <p:cNvSpPr txBox="1"/>
          <p:nvPr/>
        </p:nvSpPr>
        <p:spPr>
          <a:xfrm>
            <a:off x="295275" y="2503140"/>
            <a:ext cx="1160145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谢谢聆听</a:t>
            </a:r>
            <a:endParaRPr/>
          </a:p>
        </p:txBody>
      </p:sp>
      <p:sp>
        <p:nvSpPr>
          <p:cNvPr id="569" name="Google Shape;569;p44"/>
          <p:cNvSpPr txBox="1"/>
          <p:nvPr/>
        </p:nvSpPr>
        <p:spPr>
          <a:xfrm>
            <a:off x="571500" y="3760440"/>
            <a:ext cx="110490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14587"/>
            <a:ext cx="528637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414587"/>
            <a:ext cx="528637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962025" y="280511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传统通信</a:t>
            </a:r>
            <a:r>
              <a:rPr lang="en-US" sz="2100" b="1" i="0" u="none" strike="noStrike" cap="none" dirty="0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2100" b="1" i="0" u="none" strike="noStrike" cap="none" dirty="0" err="1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数据传输</a:t>
            </a:r>
            <a:r>
              <a:rPr lang="en-US" sz="2100" b="1" i="0" u="none" strike="noStrike" cap="none" dirty="0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 dirty="0"/>
          </a:p>
        </p:txBody>
      </p:sp>
      <p:sp>
        <p:nvSpPr>
          <p:cNvPr id="124" name="Google Shape;124;p16"/>
          <p:cNvSpPr txBox="1"/>
          <p:nvPr/>
        </p:nvSpPr>
        <p:spPr>
          <a:xfrm>
            <a:off x="962025" y="335756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关心吞吐量、延迟、可靠性（数据传得快不快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）。</a:t>
            </a:r>
            <a:endParaRPr dirty="0"/>
          </a:p>
        </p:txBody>
      </p:sp>
      <p:sp>
        <p:nvSpPr>
          <p:cNvPr id="125" name="Google Shape;125;p16"/>
          <p:cNvSpPr txBox="1"/>
          <p:nvPr/>
        </p:nvSpPr>
        <p:spPr>
          <a:xfrm>
            <a:off x="6724650" y="280511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智能通信</a:t>
            </a:r>
            <a:r>
              <a:rPr lang="en-US" sz="2100" b="1" i="0" u="none" strike="noStrike" cap="none" dirty="0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2100" b="1" i="0" u="none" strike="noStrike" cap="none" dirty="0" err="1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意图理解</a:t>
            </a:r>
            <a:r>
              <a:rPr lang="en-US" sz="2100" b="1" i="0" u="none" strike="noStrike" cap="none" dirty="0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 dirty="0"/>
          </a:p>
        </p:txBody>
      </p:sp>
      <p:sp>
        <p:nvSpPr>
          <p:cNvPr id="126" name="Google Shape;126;p16"/>
          <p:cNvSpPr txBox="1"/>
          <p:nvPr/>
        </p:nvSpPr>
        <p:spPr>
          <a:xfrm>
            <a:off x="6724650" y="3357562"/>
            <a:ext cx="45053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新需求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必须理解命令背后的“意图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</a:t>
            </a:r>
            <a:r>
              <a:rPr lang="zh-CN" altLang="en-US" sz="1500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，</a:t>
            </a:r>
            <a:r>
              <a:rPr lang="zh-CN" alt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即：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（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你到底想干什么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）。</a:t>
            </a:r>
            <a:endParaRPr dirty="0"/>
          </a:p>
        </p:txBody>
      </p:sp>
      <p:sp>
        <p:nvSpPr>
          <p:cNvPr id="127" name="Google Shape;127;p16"/>
          <p:cNvSpPr txBox="1"/>
          <p:nvPr/>
        </p:nvSpPr>
        <p:spPr>
          <a:xfrm>
            <a:off x="6724650" y="415766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大型语言模型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(LLM):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凭借其强大的语言理解和逻辑推理能力，成为弥合“意图鸿沟”的完美工具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128" name="Google Shape;128;p16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范式转变：从“传输”到“意图</a:t>
            </a:r>
            <a:r>
              <a:rPr lang="en-US" sz="3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(Intention)”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/>
        </p:nvSpPr>
        <p:spPr>
          <a:xfrm>
            <a:off x="1380711" y="2030500"/>
            <a:ext cx="8191500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定义</a:t>
            </a:r>
            <a:r>
              <a:rPr lang="en-US" sz="17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一个基于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LLM 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的、面向任务的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AI 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代理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(Agent) 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框架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sz="1700" dirty="0"/>
          </a:p>
        </p:txBody>
      </p:sp>
      <p:sp>
        <p:nvSpPr>
          <p:cNvPr id="134" name="Google Shape;134;p17"/>
          <p:cNvSpPr txBox="1"/>
          <p:nvPr/>
        </p:nvSpPr>
        <p:spPr>
          <a:xfrm>
            <a:off x="2190750" y="2936789"/>
            <a:ext cx="8191500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核心能力</a:t>
            </a:r>
            <a:r>
              <a:rPr lang="en-US" sz="17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endParaRPr sz="1700"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2190750" y="5196779"/>
            <a:ext cx="8191500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核心思想</a:t>
            </a:r>
            <a:r>
              <a:rPr lang="en-US" sz="17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模仿“大脑功能专业化”理论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sz="1700" dirty="0"/>
          </a:p>
        </p:txBody>
      </p:sp>
      <p:pic>
        <p:nvPicPr>
          <p:cNvPr id="136" name="Google Shape;13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0" y="3031777"/>
            <a:ext cx="1778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5291767"/>
            <a:ext cx="17784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2381250" y="3384202"/>
            <a:ext cx="8001000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理解：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人类的高级别、模糊的自然语言指令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sz="1700" dirty="0"/>
          </a:p>
        </p:txBody>
      </p:sp>
      <p:sp>
        <p:nvSpPr>
          <p:cNvPr id="139" name="Google Shape;139;p17"/>
          <p:cNvSpPr txBox="1"/>
          <p:nvPr/>
        </p:nvSpPr>
        <p:spPr>
          <a:xfrm>
            <a:off x="2381250" y="3848992"/>
            <a:ext cx="8001000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协作：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使多个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IoT 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设备与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AI 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模块有效协同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sz="1700" dirty="0"/>
          </a:p>
        </p:txBody>
      </p:sp>
      <p:sp>
        <p:nvSpPr>
          <p:cNvPr id="140" name="Google Shape;140;p17"/>
          <p:cNvSpPr txBox="1"/>
          <p:nvPr/>
        </p:nvSpPr>
        <p:spPr>
          <a:xfrm>
            <a:off x="2381250" y="4313783"/>
            <a:ext cx="8001000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执行：</a:t>
            </a:r>
            <a:r>
              <a:rPr lang="en-US" sz="17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完成现实世界中的复杂任务</a:t>
            </a:r>
            <a:r>
              <a:rPr lang="en-US" sz="17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sz="1700" dirty="0"/>
          </a:p>
        </p:txBody>
      </p:sp>
      <p:sp>
        <p:nvSpPr>
          <p:cNvPr id="141" name="Google Shape;141;p17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解决方案：LLMind</a:t>
            </a:r>
            <a:r>
              <a:rPr lang="en-US" sz="3000" b="1" i="0" u="none" strike="noStrike" cap="none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30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框架总览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825972"/>
            <a:ext cx="11049000" cy="5325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937457" y="2782461"/>
            <a:ext cx="427672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专业性问题</a:t>
            </a:r>
            <a:endParaRPr dirty="0"/>
          </a:p>
        </p:txBody>
      </p:sp>
      <p:sp>
        <p:nvSpPr>
          <p:cNvPr id="148" name="Google Shape;148;p18"/>
          <p:cNvSpPr txBox="1"/>
          <p:nvPr/>
        </p:nvSpPr>
        <p:spPr>
          <a:xfrm>
            <a:off x="1937457" y="3416091"/>
            <a:ext cx="427672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(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通才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无法有效处理专业任务（如物体检测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）。</a:t>
            </a:r>
            <a:endParaRPr dirty="0"/>
          </a:p>
        </p:txBody>
      </p:sp>
      <p:sp>
        <p:nvSpPr>
          <p:cNvPr id="149" name="Google Shape;149;p18"/>
          <p:cNvSpPr txBox="1"/>
          <p:nvPr/>
        </p:nvSpPr>
        <p:spPr>
          <a:xfrm>
            <a:off x="7254254" y="2782461"/>
            <a:ext cx="272125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效率问题</a:t>
            </a:r>
            <a:endParaRPr dirty="0"/>
          </a:p>
        </p:txBody>
      </p:sp>
      <p:sp>
        <p:nvSpPr>
          <p:cNvPr id="150" name="Google Shape;150;p18"/>
          <p:cNvSpPr txBox="1"/>
          <p:nvPr/>
        </p:nvSpPr>
        <p:spPr>
          <a:xfrm>
            <a:off x="7254254" y="3419976"/>
            <a:ext cx="4229928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推理速度慢、成本高，无法满足实时响应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151" name="Google Shape;151;p18"/>
          <p:cNvSpPr txBox="1"/>
          <p:nvPr/>
        </p:nvSpPr>
        <p:spPr>
          <a:xfrm>
            <a:off x="1937457" y="4595812"/>
            <a:ext cx="46544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可靠性问题</a:t>
            </a:r>
            <a:endParaRPr dirty="0"/>
          </a:p>
        </p:txBody>
      </p:sp>
      <p:sp>
        <p:nvSpPr>
          <p:cNvPr id="152" name="Google Shape;152;p18"/>
          <p:cNvSpPr txBox="1"/>
          <p:nvPr/>
        </p:nvSpPr>
        <p:spPr>
          <a:xfrm>
            <a:off x="1937457" y="5129212"/>
            <a:ext cx="405404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生成的代码可能存在“幻觉”或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Bug，在物理世界中不可接受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153" name="Google Shape;153;p18"/>
          <p:cNvSpPr txBox="1"/>
          <p:nvPr/>
        </p:nvSpPr>
        <p:spPr>
          <a:xfrm>
            <a:off x="7254254" y="4606818"/>
            <a:ext cx="204746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交互问题</a:t>
            </a:r>
            <a:endParaRPr dirty="0"/>
          </a:p>
        </p:txBody>
      </p:sp>
      <p:sp>
        <p:nvSpPr>
          <p:cNvPr id="154" name="Google Shape;154;p18"/>
          <p:cNvSpPr txBox="1"/>
          <p:nvPr/>
        </p:nvSpPr>
        <p:spPr>
          <a:xfrm>
            <a:off x="7254254" y="5129212"/>
            <a:ext cx="4112729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如何设计自然、直观的交互机制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？</a:t>
            </a:r>
            <a:endParaRPr dirty="0"/>
          </a:p>
        </p:txBody>
      </p:sp>
      <p:pic>
        <p:nvPicPr>
          <p:cNvPr id="155" name="Google Shape;155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5896" y="2724626"/>
            <a:ext cx="29646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1475" y="2724626"/>
            <a:ext cx="29646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75896" y="4548983"/>
            <a:ext cx="29646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1475" y="4548983"/>
            <a:ext cx="29646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1;p17">
            <a:extLst>
              <a:ext uri="{FF2B5EF4-FFF2-40B4-BE49-F238E27FC236}">
                <a16:creationId xmlns:a16="http://schemas.microsoft.com/office/drawing/2014/main" id="{BFABA17F-74A7-3317-EA29-721C078C9B03}"/>
              </a:ext>
            </a:extLst>
          </p:cNvPr>
          <p:cNvSpPr txBox="1"/>
          <p:nvPr/>
        </p:nvSpPr>
        <p:spPr>
          <a:xfrm>
            <a:off x="571500" y="571500"/>
            <a:ext cx="1160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CN" altLang="en-US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核心挑战：将 </a:t>
            </a:r>
            <a:r>
              <a:rPr lang="en-US" altLang="zh-CN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LLM </a:t>
            </a:r>
            <a:r>
              <a:rPr lang="zh-CN" altLang="en-US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引入 </a:t>
            </a:r>
            <a:r>
              <a:rPr lang="en-US" altLang="zh-CN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IoT </a:t>
            </a:r>
            <a:r>
              <a:rPr lang="zh-CN" altLang="en-US" sz="3000" b="1" dirty="0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控制的四大障碍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214562"/>
            <a:ext cx="52863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809625" y="1939494"/>
            <a:ext cx="500770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(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大脑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充当“总指挥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/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编排者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(Orchestrator)”，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负责理解、推理、规划和协调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168" name="Google Shape;168;p19"/>
          <p:cNvSpPr txBox="1"/>
          <p:nvPr/>
        </p:nvSpPr>
        <p:spPr>
          <a:xfrm>
            <a:off x="809625" y="3004275"/>
            <a:ext cx="50482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模块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五官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/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感官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 充当“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领域专家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”（如 YOLOv8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视觉模块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,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人脸识别模块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），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负责执行专业子任务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170" name="Google Shape;170;p19"/>
          <p:cNvSpPr txBox="1"/>
          <p:nvPr/>
        </p:nvSpPr>
        <p:spPr>
          <a:xfrm>
            <a:off x="809625" y="4069056"/>
            <a:ext cx="500770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IoT 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设备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四肢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 充当“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执行器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”（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如机器人、摄像头、路由器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）。</a:t>
            </a:r>
            <a:endParaRPr dirty="0"/>
          </a:p>
        </p:txBody>
      </p:sp>
      <p:sp>
        <p:nvSpPr>
          <p:cNvPr id="172" name="Google Shape;172;p19"/>
          <p:cNvSpPr txBox="1"/>
          <p:nvPr/>
        </p:nvSpPr>
        <p:spPr>
          <a:xfrm>
            <a:off x="809625" y="5133838"/>
            <a:ext cx="50482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协调器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中枢神经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 充当“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中央枢纽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”，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连接和管理所有组件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pic>
        <p:nvPicPr>
          <p:cNvPr id="173" name="Google Shape;17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3650" y="2224087"/>
            <a:ext cx="526732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架构设计 (1): 模仿“大脑功能专业化”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2A69B6-C96B-BFA4-01E0-6F67ADD71A8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86286" y="2224086"/>
            <a:ext cx="4992635" cy="3324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1976437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/>
        </p:nvSpPr>
        <p:spPr>
          <a:xfrm>
            <a:off x="760368" y="264699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983797" y="2577328"/>
            <a:ext cx="5048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用户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(User):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通过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UI (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如微信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)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发出指令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182" name="Google Shape;182;p20"/>
          <p:cNvSpPr txBox="1"/>
          <p:nvPr/>
        </p:nvSpPr>
        <p:spPr>
          <a:xfrm>
            <a:off x="760368" y="309466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983797" y="3025003"/>
            <a:ext cx="50482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协调器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(Coordinator):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 系统的“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中央枢纽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”，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是核心中的核心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184" name="Google Shape;184;p20"/>
          <p:cNvSpPr txBox="1"/>
          <p:nvPr/>
        </p:nvSpPr>
        <p:spPr>
          <a:xfrm>
            <a:off x="760368" y="3847142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983797" y="3777478"/>
            <a:ext cx="5048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(ChatGPT):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作为“规划器”被协调器调用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186" name="Google Shape;186;p20"/>
          <p:cNvSpPr txBox="1"/>
          <p:nvPr/>
        </p:nvSpPr>
        <p:spPr>
          <a:xfrm>
            <a:off x="760368" y="429481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983797" y="4225153"/>
            <a:ext cx="5048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AI 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模块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&amp; IoT 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设备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作为“工具”被协调器调用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pic>
        <p:nvPicPr>
          <p:cNvPr id="188" name="Google Shape;188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3650" y="1985962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架构设计 (2): LLMind 整体架构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CA95DB-A29E-BA2A-4D94-3001304B4CC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43650" y="2119312"/>
            <a:ext cx="5267325" cy="35105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319337"/>
            <a:ext cx="528637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319337"/>
            <a:ext cx="52863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962025" y="270986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角色一：闲聊者</a:t>
            </a:r>
            <a:r>
              <a:rPr lang="en-US" sz="2100" b="1" i="0" u="none" strike="noStrike" cap="none" dirty="0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 (Chatter)</a:t>
            </a:r>
            <a:endParaRPr dirty="0"/>
          </a:p>
        </p:txBody>
      </p:sp>
      <p:sp>
        <p:nvSpPr>
          <p:cNvPr id="197" name="Google Shape;197;p21"/>
          <p:cNvSpPr txBox="1"/>
          <p:nvPr/>
        </p:nvSpPr>
        <p:spPr>
          <a:xfrm>
            <a:off x="962025" y="326231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处理日常问候、闲聊。</a:t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962025" y="3757612"/>
            <a:ext cx="38233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通过“角色扮演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(Role-playing)”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提升体验（如扮演“管家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”）。</a:t>
            </a:r>
            <a:endParaRPr dirty="0"/>
          </a:p>
        </p:txBody>
      </p:sp>
      <p:sp>
        <p:nvSpPr>
          <p:cNvPr id="199" name="Google Shape;199;p21"/>
          <p:cNvSpPr txBox="1"/>
          <p:nvPr/>
        </p:nvSpPr>
        <p:spPr>
          <a:xfrm>
            <a:off x="6724650" y="2709862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角色二：规划者</a:t>
            </a:r>
            <a:r>
              <a:rPr lang="en-US" sz="2100" b="1" i="0" u="none" strike="noStrike" cap="none" dirty="0">
                <a:solidFill>
                  <a:srgbClr val="38BDF8"/>
                </a:solidFill>
                <a:latin typeface="Noto Sans TC"/>
                <a:ea typeface="Noto Sans TC"/>
                <a:cs typeface="Noto Sans TC"/>
                <a:sym typeface="Noto Sans TC"/>
              </a:rPr>
              <a:t> (Planner)</a:t>
            </a:r>
            <a:endParaRPr dirty="0"/>
          </a:p>
        </p:txBody>
      </p:sp>
      <p:sp>
        <p:nvSpPr>
          <p:cNvPr id="200" name="Google Shape;200;p21"/>
          <p:cNvSpPr txBox="1"/>
          <p:nvPr/>
        </p:nvSpPr>
        <p:spPr>
          <a:xfrm>
            <a:off x="6724650" y="326231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关键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LLM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不直接控制硬件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  <p:sp>
        <p:nvSpPr>
          <p:cNvPr id="201" name="Google Shape;201;p21"/>
          <p:cNvSpPr txBox="1"/>
          <p:nvPr/>
        </p:nvSpPr>
        <p:spPr>
          <a:xfrm>
            <a:off x="6724650" y="3757612"/>
            <a:ext cx="45053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LLM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只生成“控制脚本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” (Python Code)。</a:t>
            </a:r>
            <a:endParaRPr dirty="0"/>
          </a:p>
        </p:txBody>
      </p:sp>
      <p:sp>
        <p:nvSpPr>
          <p:cNvPr id="202" name="Google Shape;202;p21"/>
          <p:cNvSpPr txBox="1"/>
          <p:nvPr/>
        </p:nvSpPr>
        <p:spPr>
          <a:xfrm>
            <a:off x="6724650" y="4252912"/>
            <a:ext cx="4505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这种“解耦”设计带来了极强的可扩展性（增删设备无需重训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Noto Sans TC"/>
                <a:ea typeface="Noto Sans TC"/>
                <a:cs typeface="Noto Sans TC"/>
                <a:sym typeface="Noto Sans TC"/>
              </a:rPr>
              <a:t> LLM）。</a:t>
            </a:r>
            <a:endParaRPr dirty="0"/>
          </a:p>
        </p:txBody>
      </p:sp>
      <p:sp>
        <p:nvSpPr>
          <p:cNvPr id="203" name="Google Shape;203;p21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1F5F9"/>
                </a:solidFill>
                <a:latin typeface="Noto Sans TC"/>
                <a:ea typeface="Noto Sans TC"/>
                <a:cs typeface="Noto Sans TC"/>
                <a:sym typeface="Noto Sans TC"/>
              </a:rPr>
              <a:t>核心组件 (1): LLM 的双重角色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2018</Words>
  <Application>Microsoft Office PowerPoint</Application>
  <PresentationFormat>宽屏</PresentationFormat>
  <Paragraphs>283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Noto Sans TC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宁 章</cp:lastModifiedBy>
  <cp:revision>7</cp:revision>
  <dcterms:modified xsi:type="dcterms:W3CDTF">2025-12-02T13:11:58Z</dcterms:modified>
</cp:coreProperties>
</file>